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8" r:id="rId2"/>
    <p:sldId id="354" r:id="rId3"/>
    <p:sldId id="268" r:id="rId4"/>
    <p:sldId id="377" r:id="rId5"/>
    <p:sldId id="406" r:id="rId6"/>
    <p:sldId id="401" r:id="rId7"/>
    <p:sldId id="345" r:id="rId8"/>
    <p:sldId id="378" r:id="rId9"/>
    <p:sldId id="380" r:id="rId10"/>
    <p:sldId id="381" r:id="rId11"/>
    <p:sldId id="348" r:id="rId12"/>
    <p:sldId id="382" r:id="rId13"/>
    <p:sldId id="384" r:id="rId14"/>
    <p:sldId id="385" r:id="rId15"/>
    <p:sldId id="383" r:id="rId16"/>
    <p:sldId id="387" r:id="rId17"/>
    <p:sldId id="351" r:id="rId18"/>
    <p:sldId id="366" r:id="rId19"/>
    <p:sldId id="390" r:id="rId20"/>
    <p:sldId id="373" r:id="rId21"/>
    <p:sldId id="374" r:id="rId22"/>
    <p:sldId id="375" r:id="rId23"/>
    <p:sldId id="392" r:id="rId24"/>
    <p:sldId id="393" r:id="rId25"/>
    <p:sldId id="394" r:id="rId26"/>
    <p:sldId id="396" r:id="rId27"/>
    <p:sldId id="398" r:id="rId28"/>
    <p:sldId id="399" r:id="rId29"/>
    <p:sldId id="376" r:id="rId30"/>
    <p:sldId id="402" r:id="rId31"/>
    <p:sldId id="404" r:id="rId32"/>
    <p:sldId id="326"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 zhou" initials="bz" lastIdx="1" clrIdx="0">
    <p:extLst>
      <p:ext uri="{19B8F6BF-5375-455C-9EA6-DF929625EA0E}">
        <p15:presenceInfo xmlns:p15="http://schemas.microsoft.com/office/powerpoint/2012/main" userId="bin zho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9DC3E6"/>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97" autoAdjust="0"/>
    <p:restoredTop sz="81516" autoAdjust="0"/>
  </p:normalViewPr>
  <p:slideViewPr>
    <p:cSldViewPr snapToGrid="0">
      <p:cViewPr varScale="1">
        <p:scale>
          <a:sx n="83" d="100"/>
          <a:sy n="83" d="100"/>
        </p:scale>
        <p:origin x="60" y="25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各位老师大家上午好，我是周彬，我的指导老师是李琳辉老师，今天我的答辩题目是</a:t>
            </a:r>
            <a:r>
              <a:rPr lang="zh-CN" altLang="en-US" sz="12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25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和实时交通灯地图组成。</a:t>
            </a:r>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交通场景中涉及智能体之间复杂的交互，例如当车辆行驶在道路上，司机总是受到周围物理环境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非机动车</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非机动车模型的整体网络架构和机动车</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接下来是行人的轨迹预测模型，同样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在进行交互特征提取时，空间变换网络的仿射变换的感兴趣区域的提取，感兴趣区域的大小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设置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5</a:t>
            </a:r>
            <a:r>
              <a:rPr lang="en-US" altLang="zh-CN" sz="1800" dirty="0">
                <a:effectLst/>
                <a:latin typeface="Times New Roman" panose="02020603050405020304" pitchFamily="18" charset="0"/>
                <a:ea typeface="宋体" panose="02010600030101010101" pitchFamily="2" charset="-122"/>
              </a:rPr>
              <a:t>*5</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接下来开始设计机动车、非机动车以及行人模型的损失函数，首先是机动车与非机动车模型，由于俩模型基于</a:t>
            </a:r>
            <a:r>
              <a:rPr lang="en-US" altLang="zh-CN" dirty="0"/>
              <a:t>anchor</a:t>
            </a:r>
            <a:r>
              <a:rPr lang="zh-CN" altLang="en-US" dirty="0"/>
              <a:t>搭建，所以模型使用不确定性模型公式作为目标函数进行优化。</a:t>
            </a:r>
            <a:endParaRPr lang="en-US" altLang="zh-CN" dirty="0"/>
          </a:p>
          <a:p>
            <a:r>
              <a:rPr lang="zh-CN" altLang="en-US" dirty="0"/>
              <a:t>损失函数使用负对数似然函数进行构造，对不确定性公式取负对数，其中约束分类分支，约束回归分支</a:t>
            </a:r>
            <a:r>
              <a:rPr lang="en-US" altLang="zh-CN" dirty="0"/>
              <a:t>.</a:t>
            </a:r>
          </a:p>
          <a:p>
            <a:endParaRPr lang="en-US" altLang="zh-CN" dirty="0"/>
          </a:p>
          <a:p>
            <a:r>
              <a:rPr lang="zh-CN" altLang="en-US" dirty="0"/>
              <a:t>由误差与机动车速度关系图，对于低速端的模型优化效果欠佳，所以在机动车损失函数中引入。改进低速段的</a:t>
            </a:r>
            <a:r>
              <a:rPr lang="en-US" altLang="zh-CN" dirty="0"/>
              <a:t>loss</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最后是行人模型的损失函数，</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之前介绍了</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交通场景中</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机动车，非机动车和行人轨迹预测模型，</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但是在实际应用场景中，将不同种类的智能体分开预测，无疑增加了模型的复杂程度，所以本章希望通过一个网络模型，对场景中的智能体实现多模态的多模概率轨迹预测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我们提出了</a:t>
                </a: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en-US" altLang="zh-CN" dirty="0"/>
              </a:p>
              <a:p>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AgentNET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处理复合栅格地图的同时，并行的提取各智能体的历史序列轨迹信息，通过</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模块提取各智能体的时序特征：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到模型编码的特征信息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，网络模型开始进行特征的融合和交互，实现场景内各智能体之间的交互建模，考虑到模型的效率和速度问题，采用共享特征图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的建模方法，针对每一个智能体，使用空间变换网络（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），截取一定区域的特征图，作为该智能体的感兴趣区域，</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接下来是数据集及评价指标 我们使用改进的百度</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-apollo</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预测数据集，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800m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的数据量 测试轨迹数量 </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72569</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条，通过对轨迹类型的可视化分析，机动车，非机动车，行人的未识别类型所占比例逐步提高，这也验证了行人没有固定的模式遵循。</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为验证各类模型的有效性，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我们使用改进的</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baidu</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-apollo</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数据集，用来评测所有模型的性能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72569</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由机动车和非机动车测试集的数据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表明直行轨迹的数据量占数据集的主要部分，是复杂交通场景中机动车和非机动车最为主要的交通行为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，对比轨迹类型分布图，从机动车到行人未识别类型所占的比例逐步升高，</a:t>
                </a:r>
                <a:r>
                  <a:rPr lang="zh-CN" altLang="zh-CN" sz="1800" dirty="0">
                    <a:effectLst/>
                    <a:latin typeface="Times New Roman" panose="02020603050405020304" pitchFamily="18" charset="0"/>
                    <a:ea typeface="宋体" panose="02010600030101010101" pitchFamily="2" charset="-122"/>
                  </a:rPr>
                  <a:t>也进一步证明了对行人无法使用</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rPr>
                  <a:t>去区别各个模式。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下面我将从五个方面介绍。首先是</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我们使用</a:t>
            </a:r>
            <a:r>
              <a:rPr lang="en-US" altLang="zh-CN" sz="1200" kern="1200" dirty="0">
                <a:solidFill>
                  <a:schemeClr val="tx1"/>
                </a:solidFill>
                <a:effectLst/>
                <a:latin typeface="+mn-lt"/>
                <a:ea typeface="+mn-ea"/>
                <a:cs typeface="+mn-cs"/>
              </a:rPr>
              <a:t>ADE FDE RECALL </a:t>
            </a:r>
            <a:r>
              <a:rPr lang="zh-CN" altLang="en-US" sz="1200" kern="1200" dirty="0">
                <a:solidFill>
                  <a:schemeClr val="tx1"/>
                </a:solidFill>
                <a:effectLst/>
                <a:latin typeface="+mn-lt"/>
                <a:ea typeface="+mn-ea"/>
                <a:cs typeface="+mn-cs"/>
              </a:rPr>
              <a:t>准确率作为模型的评价指标</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对机动车与非机动车的预测结果进行定量分析，其将其与无极卡尔曼滤波 单一轨迹预测模型 和 高斯混合模型进行对比 分析 单一任务模型的机动车与非机动车模型相较于主流模型都有了很大提升。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当预测</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的数目为</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时，机动车</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a:t>
            </a:r>
            <a:r>
              <a:rPr lang="en-US" altLang="zh-CN" sz="1800" dirty="0">
                <a:effectLst/>
                <a:latin typeface="Times New Roman" panose="02020603050405020304" pitchFamily="18" charset="0"/>
                <a:ea typeface="宋体" panose="02010600030101010101" pitchFamily="2" charset="-122"/>
              </a:rPr>
              <a:t>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达到了</a:t>
            </a:r>
            <a:r>
              <a:rPr lang="en-US" altLang="zh-CN" sz="1800" dirty="0">
                <a:effectLst/>
                <a:latin typeface="Times New Roman" panose="02020603050405020304" pitchFamily="18" charset="0"/>
                <a:ea typeface="宋体" panose="02010600030101010101" pitchFamily="2" charset="-122"/>
              </a:rPr>
              <a:t>0.54</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点的召回率达到了</a:t>
            </a:r>
            <a:r>
              <a:rPr lang="en-US" altLang="zh-CN" sz="1800" dirty="0">
                <a:effectLst/>
                <a:latin typeface="Times New Roman" panose="02020603050405020304" pitchFamily="18" charset="0"/>
                <a:ea typeface="宋体" panose="02010600030101010101" pitchFamily="2" charset="-122"/>
              </a:rPr>
              <a:t>0.85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，较之前模型提高了</a:t>
            </a:r>
            <a:r>
              <a:rPr lang="en-US" altLang="zh-CN" sz="1800" dirty="0">
                <a:effectLst/>
                <a:latin typeface="Times New Roman" panose="02020603050405020304" pitchFamily="18" charset="0"/>
                <a:ea typeface="宋体" panose="02010600030101010101" pitchFamily="2" charset="-122"/>
              </a:rPr>
              <a:t>142.9%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，较</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预测取值为</a:t>
            </a:r>
            <a:r>
              <a:rPr lang="en-US" altLang="zh-CN" sz="1800" dirty="0">
                <a:effectLst/>
                <a:latin typeface="Times New Roman" panose="02020603050405020304" pitchFamily="18" charset="0"/>
                <a:ea typeface="宋体" panose="02010600030101010101" pitchFamily="2" charset="-122"/>
              </a:rPr>
              <a:t>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点召回率提高了</a:t>
            </a:r>
            <a:r>
              <a:rPr lang="en-US" altLang="zh-CN" sz="1800" dirty="0">
                <a:effectLst/>
                <a:latin typeface="Times New Roman" panose="02020603050405020304" pitchFamily="18" charset="0"/>
                <a:ea typeface="宋体" panose="02010600030101010101" pitchFamily="2" charset="-122"/>
              </a:rPr>
              <a:t>44.1%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同样非机动车模型在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k=3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时性能达到最优。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表中的比较指标包括模型在不同轨迹类型中预测</a:t>
            </a:r>
            <a:r>
              <a:rPr lang="en-US" altLang="zh-CN" sz="1800" dirty="0">
                <a:effectLst/>
                <a:latin typeface="Times New Roman" panose="02020603050405020304" pitchFamily="18" charset="0"/>
                <a:ea typeface="宋体" panose="02010600030101010101" pitchFamily="2" charset="-122"/>
              </a:rPr>
              <a:t>1s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轨迹时的</a:t>
            </a:r>
            <a:r>
              <a:rPr lang="en-US" altLang="zh-CN" sz="1800" dirty="0" err="1">
                <a:effectLst/>
                <a:latin typeface="Times New Roman" panose="02020603050405020304" pitchFamily="18" charset="0"/>
                <a:ea typeface="宋体" panose="02010600030101010101" pitchFamily="2" charset="-122"/>
              </a:rPr>
              <a:t>minADE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minFDE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Recall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a:effectLst/>
                <a:latin typeface="Times New Roman" panose="02020603050405020304" pitchFamily="18" charset="0"/>
                <a:ea typeface="宋体" panose="02010600030101010101" pitchFamily="2" charset="-122"/>
              </a:rPr>
              <a:t>Accuracy</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，表中机动车模型</a:t>
            </a:r>
            <a:r>
              <a:rPr lang="en-US" altLang="zh-CN" sz="1800" dirty="0">
                <a:effectLst/>
                <a:latin typeface="Times New Roman" panose="02020603050405020304" pitchFamily="18" charset="0"/>
                <a:ea typeface="宋体" panose="02010600030101010101" pitchFamily="2" charset="-122"/>
              </a:rPr>
              <a:t>Ours1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Ours2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Ours3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分别为预测模块预测头</a:t>
            </a:r>
            <a:r>
              <a:rPr lang="en-US" altLang="zh-CN" sz="1800" dirty="0">
                <a:effectLst/>
                <a:latin typeface="Times New Roman" panose="02020603050405020304" pitchFamily="18" charset="0"/>
                <a:ea typeface="宋体" panose="02010600030101010101" pitchFamily="2" charset="-122"/>
              </a:rPr>
              <a:t>K = 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时的模型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相较于当前主流的机动车和非机动车预测模型有了很大的提升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在多任务预测模型表中，展示了多任务模型的机动车和非机动车分支的预测效果的数据。机动车的多任务模型要比单一任务模型的性能</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优异</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点的召回率要提高了</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非机动车分支的性能略有下降，这是因为进行多任务模型的训练时，会使得模型在处理一个任务时，发挥的作用大，而另一个任务的性能则会稍微减弱，且同一张复合栅格地图中，机动车的数量也要比非机动车的数量多</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从预测的</a:t>
            </a:r>
            <a:r>
              <a:rPr lang="en-US" altLang="zh-CN" sz="1800" dirty="0">
                <a:effectLst/>
                <a:latin typeface="Times New Roman" panose="02020603050405020304" pitchFamily="18" charset="0"/>
                <a:ea typeface="宋体" panose="02010600030101010101" pitchFamily="2" charset="-122"/>
              </a:rPr>
              <a:t>48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轨迹中，挑选</a:t>
            </a:r>
            <a:r>
              <a:rPr lang="en-US" altLang="zh-CN" sz="1800" dirty="0">
                <a:effectLst/>
                <a:latin typeface="Times New Roman" panose="02020603050405020304" pitchFamily="18" charset="0"/>
                <a:ea typeface="宋体" panose="02010600030101010101" pitchFamily="2" charset="-122"/>
              </a:rPr>
              <a:t>top3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（即概率值最大的前三条轨迹）轨迹进行可视化分析，红色轨迹线为</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标签轨迹线，蓝色轨迹线为轨迹预测线，绿色轨迹线为</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轨迹，预测轨迹线上分别在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点和</a:t>
            </a:r>
            <a:r>
              <a:rPr lang="en-US" altLang="zh-CN" sz="1800" dirty="0">
                <a:effectLst/>
                <a:latin typeface="Times New Roman" panose="02020603050405020304" pitchFamily="18" charset="0"/>
                <a:ea typeface="宋体" panose="02010600030101010101" pitchFamily="2" charset="-122"/>
              </a:rPr>
              <a:t>5s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点，将该预测点的双变量高斯分布绘制出来，</a:t>
            </a:r>
            <a:r>
              <a:rPr lang="zh-CN" altLang="zh-CN" sz="1800" dirty="0">
                <a:effectLst/>
                <a:latin typeface="Times New Roman" panose="02020603050405020304" pitchFamily="18" charset="0"/>
                <a:ea typeface="宋体" panose="02010600030101010101" pitchFamily="2" charset="-122"/>
              </a:rPr>
              <a:t>椭圆的大小，代表着预测轨迹点的不确定性区间的大小，不确定性区间越小，表明该点的方差越小，说明该点的预测置信度越高。</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Times New Roman" panose="02020603050405020304" pitchFamily="18" charset="0"/>
              <a:ea typeface="宋体" panose="02010600030101010101" pitchFamily="2" charset="-122"/>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机动车处于进入左转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等待区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的状态，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预测出该车将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减速到停止线前</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但是由于对向车道是开启的，复合栅格地图中的红绿灯线是没有的，所以模型预测出来的两条预测线都是减速到停止线前，其中一条预测线，预测出车辆将要启动，但其置信度较低，仅为</a:t>
            </a:r>
            <a:r>
              <a:rPr lang="en-US" altLang="zh-CN" sz="1800" dirty="0">
                <a:effectLst/>
                <a:latin typeface="Times New Roman" panose="02020603050405020304" pitchFamily="18" charset="0"/>
                <a:ea typeface="宋体" panose="02010600030101010101" pitchFamily="2" charset="-122"/>
              </a:rPr>
              <a:t>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，在实际应用中影响较小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右转场景中，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直行场景，预测的多条轨迹线贴合于真实轨迹，且</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5s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点的置信度很高。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真实轨迹位于车道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和车道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的实线上，而</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模型预测线位于车道</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体现了采用车道线这一拓扑信息的优点。</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319581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将多任务模型机动车分支与单一任务模型进行比较，</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对于转弯场景，单一任务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预测效果更为发散，预测线分布于该向的所有车道上，而多任务模型则倾向于预测与真实轨迹相近或相邻的车道位置。</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3499521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在该场景中，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前方车辆已经停止，</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单一任务模型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预测出一条，绕过该车辆的轨迹预测线，而这条预测的轨迹线是不合理的，</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而多任务</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模型能够很好的预测出，机动车下一步的动作，即该车辆会向前移动并逐渐靠近前方车辆进而停止前进，而这更符合驾驶员的驾驶习惯，更具有合理性。</a:t>
            </a:r>
            <a:endParaRPr lang="zh-CN" altLang="en-US" sz="1800" dirty="0"/>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因为机动车在道路行驶过程中，发现前面是红灯，且前车已经减速或者停止，机动车是不会采取绕过前车的行为，该机动车大概率会采取停车或减速的措施。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3851510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单一任务模型的非机动车分支的精度比多任务模型的非机动车分支的精度要高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rPr>
              <a:t>多任务模型，倾向于多模预测，在预测与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rPr>
              <a:t>最为接近轨迹的同时，还预测另外的社会可接受的轨迹。</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616064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将行人模型与</a:t>
            </a:r>
            <a:r>
              <a:rPr lang="en-US" altLang="zh-CN" sz="1800" dirty="0">
                <a:effectLst/>
                <a:latin typeface="Times New Roman" panose="02020603050405020304" pitchFamily="18" charset="0"/>
                <a:ea typeface="宋体" panose="02010600030101010101" pitchFamily="2" charset="-122"/>
              </a:rPr>
              <a:t>6</a:t>
            </a:r>
            <a:r>
              <a:rPr lang="zh-CN" altLang="en-US" sz="1800" dirty="0">
                <a:effectLst/>
                <a:latin typeface="Times New Roman" panose="02020603050405020304" pitchFamily="18" charset="0"/>
                <a:ea typeface="宋体" panose="02010600030101010101" pitchFamily="2" charset="-122"/>
              </a:rPr>
              <a:t>种模型对比，模型在各个指标上都优于当前主流模型。当</a:t>
            </a:r>
            <a:r>
              <a:rPr lang="en-US" altLang="zh-CN" sz="1800" dirty="0">
                <a:effectLst/>
                <a:latin typeface="Times New Roman" panose="02020603050405020304" pitchFamily="18" charset="0"/>
                <a:ea typeface="宋体" panose="02010600030101010101" pitchFamily="2" charset="-122"/>
              </a:rPr>
              <a:t>k=3</a:t>
            </a:r>
            <a:r>
              <a:rPr lang="zh-CN" altLang="en-US" sz="1800" dirty="0">
                <a:effectLst/>
                <a:latin typeface="Times New Roman" panose="02020603050405020304" pitchFamily="18" charset="0"/>
                <a:ea typeface="宋体" panose="02010600030101010101" pitchFamily="2" charset="-122"/>
              </a:rPr>
              <a:t>时，模型性能达到最后。</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由</a:t>
            </a:r>
            <a:r>
              <a:rPr lang="zh-CN" altLang="zh-CN" sz="1800" dirty="0">
                <a:effectLst/>
                <a:latin typeface="Times New Roman" panose="02020603050405020304" pitchFamily="18" charset="0"/>
                <a:ea typeface="宋体" panose="02010600030101010101" pitchFamily="2" charset="-122"/>
              </a:rPr>
              <a:t>于行人轨迹预测领域是轨迹预测中最为发展起来的，</a:t>
            </a:r>
            <a:r>
              <a:rPr lang="zh-CN" altLang="en-US" sz="1800" dirty="0">
                <a:effectLst/>
                <a:latin typeface="Times New Roman" panose="02020603050405020304" pitchFamily="18" charset="0"/>
                <a:ea typeface="宋体" panose="02010600030101010101" pitchFamily="2" charset="-122"/>
              </a:rPr>
              <a:t>行人</a:t>
            </a:r>
            <a:r>
              <a:rPr lang="zh-CN" altLang="zh-CN" sz="1800" dirty="0">
                <a:effectLst/>
                <a:latin typeface="Times New Roman" panose="02020603050405020304" pitchFamily="18" charset="0"/>
                <a:ea typeface="宋体" panose="02010600030101010101" pitchFamily="2" charset="-122"/>
              </a:rPr>
              <a:t>模型算法与机动车和非机动车算法不同。采用最具代表性的</a:t>
            </a:r>
            <a:r>
              <a:rPr lang="en-US" altLang="zh-CN" sz="1800" dirty="0">
                <a:effectLst/>
                <a:latin typeface="Times New Roman" panose="02020603050405020304" pitchFamily="18" charset="0"/>
                <a:ea typeface="宋体" panose="02010600030101010101" pitchFamily="2" charset="-122"/>
              </a:rPr>
              <a:t>Linear, LSTM, Social LSTM, Social GAN, Sophie, Social- </a:t>
            </a:r>
            <a:r>
              <a:rPr lang="en-US" altLang="zh-CN" sz="1800" dirty="0" err="1">
                <a:effectLst/>
                <a:latin typeface="Times New Roman" panose="02020603050405020304" pitchFamily="18" charset="0"/>
                <a:ea typeface="宋体" panose="02010600030101010101" pitchFamily="2" charset="-122"/>
              </a:rPr>
              <a:t>bigat</a:t>
            </a:r>
            <a:r>
              <a:rPr lang="en-US" altLang="zh-CN" sz="1800" dirty="0">
                <a:effectLst/>
                <a:latin typeface="Times New Roman" panose="02020603050405020304" pitchFamily="18" charset="0"/>
                <a:ea typeface="宋体" panose="02010600030101010101" pitchFamily="2" charset="-122"/>
              </a:rPr>
              <a:t>, Social- </a:t>
            </a:r>
            <a:r>
              <a:rPr lang="en-US" altLang="zh-CN" sz="1800" dirty="0" err="1">
                <a:effectLst/>
                <a:latin typeface="Times New Roman" panose="02020603050405020304" pitchFamily="18" charset="0"/>
                <a:ea typeface="宋体" panose="02010600030101010101" pitchFamily="2" charset="-122"/>
              </a:rPr>
              <a:t>stgcnn</a:t>
            </a:r>
            <a:r>
              <a:rPr lang="zh-CN" altLang="zh-CN" sz="1800" dirty="0">
                <a:effectLst/>
                <a:latin typeface="Times New Roman" panose="02020603050405020304" pitchFamily="18" charset="0"/>
                <a:ea typeface="宋体" panose="02010600030101010101" pitchFamily="2" charset="-122"/>
              </a:rPr>
              <a:t>作为比较基准。</a:t>
            </a: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多任务多模概率预测模型在各个指标上都明显优于其他模型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多任务模型通过使用了复合栅格地图，而不是直接将传感器的图像输入到模型中，模型</a:t>
            </a:r>
            <a:r>
              <a:rPr lang="zh-CN" altLang="zh-CN" sz="1800" dirty="0">
                <a:effectLst/>
                <a:latin typeface="Times New Roman" panose="02020603050405020304" pitchFamily="18" charset="0"/>
                <a:ea typeface="宋体" panose="02010600030101010101" pitchFamily="2" charset="-122"/>
              </a:rPr>
              <a:t>可以有效地学习地图的拓扑结构关系和交通智能体之间复杂的相互作用。在上述的工作中，行人的状态是独立编码的，因此不能准确捕捉全局地图拓扑与单个行人之间的联系。</a:t>
            </a:r>
            <a:r>
              <a:rPr lang="zh-CN" altLang="en-US" sz="1800" dirty="0">
                <a:effectLst/>
                <a:latin typeface="Times New Roman" panose="02020603050405020304" pitchFamily="18" charset="0"/>
                <a:ea typeface="宋体" panose="02010600030101010101" pitchFamily="2" charset="-122"/>
              </a:rPr>
              <a:t>多任务</a:t>
            </a:r>
            <a:r>
              <a:rPr lang="zh-CN" altLang="zh-CN" sz="1800" dirty="0">
                <a:effectLst/>
                <a:latin typeface="Times New Roman" panose="02020603050405020304" pitchFamily="18" charset="0"/>
                <a:ea typeface="宋体" panose="02010600030101010101" pitchFamily="2" charset="-122"/>
              </a:rPr>
              <a:t>模型</a:t>
            </a:r>
            <a:r>
              <a:rPr lang="zh-CN" altLang="en-US" sz="1800" dirty="0">
                <a:effectLst/>
                <a:latin typeface="Times New Roman" panose="02020603050405020304" pitchFamily="18" charset="0"/>
                <a:ea typeface="宋体" panose="02010600030101010101" pitchFamily="2" charset="-122"/>
              </a:rPr>
              <a:t>通过使用</a:t>
            </a:r>
            <a:r>
              <a:rPr lang="zh-CN" altLang="zh-CN" sz="1800" dirty="0">
                <a:effectLst/>
                <a:latin typeface="Times New Roman" panose="02020603050405020304" pitchFamily="18" charset="0"/>
                <a:ea typeface="宋体" panose="02010600030101010101" pitchFamily="2" charset="-122"/>
              </a:rPr>
              <a:t>将场景特征图和行人序列特征连接起来的交互注意模块，</a:t>
            </a:r>
            <a:r>
              <a:rPr lang="zh-CN" altLang="en-US" sz="1800" dirty="0">
                <a:effectLst/>
                <a:latin typeface="Times New Roman" panose="02020603050405020304" pitchFamily="18" charset="0"/>
                <a:ea typeface="宋体" panose="02010600030101010101" pitchFamily="2" charset="-122"/>
              </a:rPr>
              <a:t>使得</a:t>
            </a:r>
            <a:r>
              <a:rPr lang="zh-CN" altLang="zh-CN" sz="1800" dirty="0">
                <a:effectLst/>
                <a:latin typeface="Times New Roman" panose="02020603050405020304" pitchFamily="18" charset="0"/>
                <a:ea typeface="宋体" panose="02010600030101010101" pitchFamily="2" charset="-122"/>
              </a:rPr>
              <a:t>模型能够很好地建模语义特征。</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2775216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rPr>
              <a:t>行人多任务模型可视化分析得：</a:t>
            </a:r>
            <a:endParaRPr lang="en-US" altLang="zh-CN" sz="1800" dirty="0">
              <a:effectLst/>
              <a:latin typeface="Times New Roman" panose="02020603050405020304" pitchFamily="18" charset="0"/>
              <a:ea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rPr>
              <a:t>(a, b, 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所示，模型预测了不同路口轨迹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预测的性能，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宋体" panose="02010600030101010101" pitchFamily="2" charset="-122"/>
              </a:rPr>
              <a:t>(d)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中行人处于交通密集的</a:t>
            </a:r>
            <a:r>
              <a:rPr lang="en-US" altLang="zh-CN" sz="1800" dirty="0">
                <a:effectLst/>
                <a:latin typeface="Times New Roman" panose="02020603050405020304" pitchFamily="18" charset="0"/>
                <a:ea typeface="宋体" panose="02010600030101010101" pitchFamily="2" charset="-122"/>
              </a:rPr>
              <a:t>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形路口，模型预测此时行人处于等待状态，这种情况在自动驾驶任务中尤其常见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(e, 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 可以准确预测出行人违反交通规则的特殊情况，</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中行人在人行道上行走并且处于红绿灯变化瞬间的状态，模型预测出该行人快速穿过人行道</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rPr>
              <a:t>在最后一个图中，可以看到行人模型可以很好地处理与车辆的交互。</a:t>
            </a: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3751425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预测效果可视化图</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预测效果可视化图</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2734502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3738810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32</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谷歌智能车安全报告中指出，智能车实现</a:t>
            </a:r>
            <a:r>
              <a:rPr lang="en-US" altLang="zh-CN" baseline="0" dirty="0"/>
              <a:t>L4</a:t>
            </a:r>
            <a:r>
              <a:rPr lang="zh-CN" altLang="en-US" baseline="0" dirty="0"/>
              <a:t>级别甚至更高水平的自动驾驶，需要解决四个问题。即定位，感知，预测和决策控制。本文也是对预测问题进行研究，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谷歌智能车安全报告中指出，智能车实现</a:t>
            </a:r>
            <a:r>
              <a:rPr lang="en-US" altLang="zh-CN" baseline="0" dirty="0"/>
              <a:t>L4</a:t>
            </a:r>
            <a:r>
              <a:rPr lang="zh-CN" altLang="en-US" baseline="0" dirty="0"/>
              <a:t>级别甚至更高水平的自动驾驶，需要解决四个问题。即定位，感知，预测和决策控制。本文也是对预测问题进行研究，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3956702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在复杂的道路交通场景中，考虑智能体之间的交互和多模预测是必要的。</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259534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本文将不确定性分解为两个独立的量，智能体的意图不确定性和控制不确定性。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智能体的意图不确定性建模智能体潜在的意图和行为目标。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以图中主车为例，意图不确定性代表选择四个车道的不确定性。本文中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在意图不确定性的基础上，仍然存在着控制不确定性，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即在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角</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的变化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与周围环境之间的交互等。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是神经网络的输出</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166170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emf"/><Relationship Id="rId15" Type="http://schemas.openxmlformats.org/officeDocument/2006/relationships/image" Target="../media/image31.png"/><Relationship Id="rId10" Type="http://schemas.openxmlformats.org/officeDocument/2006/relationships/image" Target="../media/image24.png"/><Relationship Id="rId4" Type="http://schemas.openxmlformats.org/officeDocument/2006/relationships/package" Target="../embeddings/Microsoft_Visio___.vsdx"/><Relationship Id="rId9" Type="http://schemas.openxmlformats.org/officeDocument/2006/relationships/image" Target="../media/image23.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1.vsdx"/></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package" Target="../embeddings/Microsoft_Visio___2.vsdx"/></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0.png"/><Relationship Id="rId5" Type="http://schemas.openxmlformats.org/officeDocument/2006/relationships/image" Target="../media/image600.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package" Target="../embeddings/Microsoft_Visio___3.vsdx"/><Relationship Id="rId7" Type="http://schemas.openxmlformats.org/officeDocument/2006/relationships/image" Target="../media/image66.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40.png"/><Relationship Id="rId4" Type="http://schemas.openxmlformats.org/officeDocument/2006/relationships/image" Target="../media/image37.emf"/><Relationship Id="rId9" Type="http://schemas.openxmlformats.org/officeDocument/2006/relationships/image" Target="../media/image39.pn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video" Target="NULL" TargetMode="External"/><Relationship Id="rId7" Type="http://schemas.openxmlformats.org/officeDocument/2006/relationships/image" Target="../media/image57.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microsoft.com/office/2007/relationships/media" Target="../media/media1.mov"/></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AE636720-EEFD-4801-9730-D9737BEAD3E7}"/>
              </a:ext>
            </a:extLst>
          </p:cNvPr>
          <p:cNvGrpSpPr/>
          <p:nvPr/>
        </p:nvGrpSpPr>
        <p:grpSpPr>
          <a:xfrm>
            <a:off x="1408984" y="805678"/>
            <a:ext cx="9374032" cy="5757047"/>
            <a:chOff x="307850" y="830918"/>
            <a:chExt cx="9255697" cy="5757047"/>
          </a:xfrm>
        </p:grpSpPr>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4"/>
            <a:stretch>
              <a:fillRect/>
            </a:stretch>
          </p:blipFill>
          <p:spPr>
            <a:xfrm>
              <a:off x="4423261" y="2747554"/>
              <a:ext cx="1892487" cy="1942954"/>
            </a:xfrm>
            <a:prstGeom prst="rect">
              <a:avLst/>
            </a:prstGeom>
          </p:spPr>
        </p:pic>
        <p:grpSp>
          <p:nvGrpSpPr>
            <p:cNvPr id="3" name="组合 2">
              <a:extLst>
                <a:ext uri="{FF2B5EF4-FFF2-40B4-BE49-F238E27FC236}">
                  <a16:creationId xmlns:a16="http://schemas.microsoft.com/office/drawing/2014/main" id="{0D9FBFDA-D91E-4722-9447-72689E7F6D7C}"/>
                </a:ext>
              </a:extLst>
            </p:cNvPr>
            <p:cNvGrpSpPr/>
            <p:nvPr/>
          </p:nvGrpSpPr>
          <p:grpSpPr>
            <a:xfrm>
              <a:off x="307850" y="830918"/>
              <a:ext cx="9255697" cy="5757047"/>
              <a:chOff x="307850" y="830918"/>
              <a:chExt cx="9255697" cy="5757047"/>
            </a:xfrm>
          </p:grpSpPr>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动态红绿灯图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序列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实时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5"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6"/>
              <a:stretch>
                <a:fillRect/>
              </a:stretch>
            </p:blipFill>
            <p:spPr>
              <a:xfrm>
                <a:off x="4423260" y="830918"/>
                <a:ext cx="1892487" cy="1892487"/>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148738"/>
                <a:ext cx="505406" cy="4730440"/>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grpSp>
      </p:grpSp>
      <p:sp>
        <p:nvSpPr>
          <p:cNvPr id="5" name="右大括号 4">
            <a:extLst>
              <a:ext uri="{FF2B5EF4-FFF2-40B4-BE49-F238E27FC236}">
                <a16:creationId xmlns:a16="http://schemas.microsoft.com/office/drawing/2014/main" id="{92C4E72B-A820-4354-ACD5-C832B1910105}"/>
              </a:ext>
            </a:extLst>
          </p:cNvPr>
          <p:cNvSpPr/>
          <p:nvPr/>
        </p:nvSpPr>
        <p:spPr>
          <a:xfrm>
            <a:off x="10345835" y="1123498"/>
            <a:ext cx="520096" cy="473044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90F525B-C603-4596-8ED9-BB51BEEE58C7}"/>
              </a:ext>
            </a:extLst>
          </p:cNvPr>
          <p:cNvSpPr txBox="1"/>
          <p:nvPr/>
        </p:nvSpPr>
        <p:spPr>
          <a:xfrm>
            <a:off x="10963266" y="3134775"/>
            <a:ext cx="977097" cy="707886"/>
          </a:xfrm>
          <a:prstGeom prst="rect">
            <a:avLst/>
          </a:prstGeom>
          <a:noFill/>
          <a:ln>
            <a:no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复合栅格地图</a:t>
            </a: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3361805613"/>
              </p:ext>
            </p:extLst>
          </p:nvPr>
        </p:nvGraphicFramePr>
        <p:xfrm>
          <a:off x="553935" y="1252357"/>
          <a:ext cx="10904037" cy="4616701"/>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553935" y="1252357"/>
                        <a:ext cx="10904037" cy="4616701"/>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2B2BE10-4146-4D00-8F06-2D15F4CE0CD6}"/>
              </a:ext>
            </a:extLst>
          </p:cNvPr>
          <p:cNvSpPr/>
          <p:nvPr/>
        </p:nvSpPr>
        <p:spPr>
          <a:xfrm>
            <a:off x="3145191" y="1340262"/>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D9A467-C0AC-446B-AF41-433CAF5A036B}"/>
              </a:ext>
            </a:extLst>
          </p:cNvPr>
          <p:cNvSpPr/>
          <p:nvPr/>
        </p:nvSpPr>
        <p:spPr>
          <a:xfrm>
            <a:off x="3216924" y="3672859"/>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2CF9E7F-3C56-4AF4-9734-097779D6BC47}"/>
              </a:ext>
            </a:extLst>
          </p:cNvPr>
          <p:cNvSpPr/>
          <p:nvPr/>
        </p:nvSpPr>
        <p:spPr>
          <a:xfrm>
            <a:off x="6755132" y="1314511"/>
            <a:ext cx="1366092"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444125-7BF9-42C7-BCDE-C6683C9C6DCB}"/>
              </a:ext>
            </a:extLst>
          </p:cNvPr>
          <p:cNvSpPr/>
          <p:nvPr/>
        </p:nvSpPr>
        <p:spPr>
          <a:xfrm>
            <a:off x="9654860" y="1327125"/>
            <a:ext cx="1079653" cy="408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73FFC48A-61C9-4F97-96AF-2230D0897208}"/>
                  </a:ext>
                </a:extLst>
              </p:cNvPr>
              <p:cNvSpPr txBox="1"/>
              <p:nvPr/>
            </p:nvSpPr>
            <p:spPr>
              <a:xfrm>
                <a:off x="522238" y="918583"/>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p:sp>
            <p:nvSpPr>
              <p:cNvPr id="16" name="文本框 15">
                <a:extLst>
                  <a:ext uri="{FF2B5EF4-FFF2-40B4-BE49-F238E27FC236}">
                    <a16:creationId xmlns:a16="http://schemas.microsoft.com/office/drawing/2014/main" id="{73FFC48A-61C9-4F97-96AF-2230D0897208}"/>
                  </a:ext>
                </a:extLst>
              </p:cNvPr>
              <p:cNvSpPr txBox="1">
                <a:spLocks noRot="1" noChangeAspect="1" noMove="1" noResize="1" noEditPoints="1" noAdjustHandles="1" noChangeArrowheads="1" noChangeShapeType="1" noTextEdit="1"/>
              </p:cNvSpPr>
              <p:nvPr/>
            </p:nvSpPr>
            <p:spPr>
              <a:xfrm>
                <a:off x="522238" y="918583"/>
                <a:ext cx="6094206" cy="390748"/>
              </a:xfrm>
              <a:prstGeom prst="rect">
                <a:avLst/>
              </a:prstGeom>
              <a:blipFill>
                <a:blip r:embed="rId6"/>
                <a:stretch>
                  <a:fillRect b="-78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6D6A3065-BA64-4FD9-8326-B348F6C3C5E8}"/>
                  </a:ext>
                </a:extLst>
              </p:cNvPr>
              <p:cNvSpPr txBox="1"/>
              <p:nvPr/>
            </p:nvSpPr>
            <p:spPr>
              <a:xfrm>
                <a:off x="593971" y="5893989"/>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p:sp>
            <p:nvSpPr>
              <p:cNvPr id="19" name="文本框 18">
                <a:extLst>
                  <a:ext uri="{FF2B5EF4-FFF2-40B4-BE49-F238E27FC236}">
                    <a16:creationId xmlns:a16="http://schemas.microsoft.com/office/drawing/2014/main" id="{6D6A3065-BA64-4FD9-8326-B348F6C3C5E8}"/>
                  </a:ext>
                </a:extLst>
              </p:cNvPr>
              <p:cNvSpPr txBox="1">
                <a:spLocks noRot="1" noChangeAspect="1" noMove="1" noResize="1" noEditPoints="1" noAdjustHandles="1" noChangeArrowheads="1" noChangeShapeType="1" noTextEdit="1"/>
              </p:cNvSpPr>
              <p:nvPr/>
            </p:nvSpPr>
            <p:spPr>
              <a:xfrm>
                <a:off x="593971" y="5893989"/>
                <a:ext cx="6094206" cy="438582"/>
              </a:xfrm>
              <a:prstGeom prst="rect">
                <a:avLst/>
              </a:prstGeom>
              <a:blipFill>
                <a:blip r:embed="rId7"/>
                <a:stretch>
                  <a:fillRect b="-41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EE0A3886-BEB4-41C1-8F49-C86A711E09F2}"/>
                  </a:ext>
                </a:extLst>
              </p:cNvPr>
              <p:cNvSpPr txBox="1"/>
              <p:nvPr/>
            </p:nvSpPr>
            <p:spPr>
              <a:xfrm>
                <a:off x="5829749" y="1924825"/>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p:sp>
            <p:nvSpPr>
              <p:cNvPr id="20" name="文本框 19">
                <a:extLst>
                  <a:ext uri="{FF2B5EF4-FFF2-40B4-BE49-F238E27FC236}">
                    <a16:creationId xmlns:a16="http://schemas.microsoft.com/office/drawing/2014/main" id="{EE0A3886-BEB4-41C1-8F49-C86A711E09F2}"/>
                  </a:ext>
                </a:extLst>
              </p:cNvPr>
              <p:cNvSpPr txBox="1">
                <a:spLocks noRot="1" noChangeAspect="1" noMove="1" noResize="1" noEditPoints="1" noAdjustHandles="1" noChangeArrowheads="1" noChangeShapeType="1" noTextEdit="1"/>
              </p:cNvSpPr>
              <p:nvPr/>
            </p:nvSpPr>
            <p:spPr>
              <a:xfrm>
                <a:off x="5829749" y="1924825"/>
                <a:ext cx="266251" cy="390748"/>
              </a:xfrm>
              <a:prstGeom prst="rect">
                <a:avLst/>
              </a:prstGeom>
              <a:blipFill>
                <a:blip r:embed="rId8"/>
                <a:stretch>
                  <a:fillRect r="-31818" b="-3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9872D3A5-7CAD-4FF8-800E-B952E19AE474}"/>
                  </a:ext>
                </a:extLst>
              </p:cNvPr>
              <p:cNvSpPr txBox="1"/>
              <p:nvPr/>
            </p:nvSpPr>
            <p:spPr>
              <a:xfrm>
                <a:off x="2751265" y="4224728"/>
                <a:ext cx="6094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p:sp>
            <p:nvSpPr>
              <p:cNvPr id="22" name="文本框 21">
                <a:extLst>
                  <a:ext uri="{FF2B5EF4-FFF2-40B4-BE49-F238E27FC236}">
                    <a16:creationId xmlns:a16="http://schemas.microsoft.com/office/drawing/2014/main" id="{9872D3A5-7CAD-4FF8-800E-B952E19AE474}"/>
                  </a:ext>
                </a:extLst>
              </p:cNvPr>
              <p:cNvSpPr txBox="1">
                <a:spLocks noRot="1" noChangeAspect="1" noMove="1" noResize="1" noEditPoints="1" noAdjustHandles="1" noChangeArrowheads="1" noChangeShapeType="1" noTextEdit="1"/>
              </p:cNvSpPr>
              <p:nvPr/>
            </p:nvSpPr>
            <p:spPr>
              <a:xfrm>
                <a:off x="2751265" y="4224728"/>
                <a:ext cx="6094206" cy="369332"/>
              </a:xfrm>
              <a:prstGeom prst="rect">
                <a:avLst/>
              </a:prstGeom>
              <a:blipFill>
                <a:blip r:embed="rId9"/>
                <a:stretch>
                  <a:fillRect b="-13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B0134E47-07BB-43E6-AFC3-8293DBD7AB1A}"/>
                  </a:ext>
                </a:extLst>
              </p:cNvPr>
              <p:cNvSpPr txBox="1"/>
              <p:nvPr/>
            </p:nvSpPr>
            <p:spPr>
              <a:xfrm>
                <a:off x="7758618" y="1838617"/>
                <a:ext cx="3626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p:sp>
            <p:nvSpPr>
              <p:cNvPr id="23" name="文本框 22">
                <a:extLst>
                  <a:ext uri="{FF2B5EF4-FFF2-40B4-BE49-F238E27FC236}">
                    <a16:creationId xmlns:a16="http://schemas.microsoft.com/office/drawing/2014/main" id="{B0134E47-07BB-43E6-AFC3-8293DBD7AB1A}"/>
                  </a:ext>
                </a:extLst>
              </p:cNvPr>
              <p:cNvSpPr txBox="1">
                <a:spLocks noRot="1" noChangeAspect="1" noMove="1" noResize="1" noEditPoints="1" noAdjustHandles="1" noChangeArrowheads="1" noChangeShapeType="1" noTextEdit="1"/>
              </p:cNvSpPr>
              <p:nvPr/>
            </p:nvSpPr>
            <p:spPr>
              <a:xfrm>
                <a:off x="7758618" y="1838617"/>
                <a:ext cx="362606" cy="390748"/>
              </a:xfrm>
              <a:prstGeom prst="rect">
                <a:avLst/>
              </a:prstGeom>
              <a:blipFill>
                <a:blip r:embed="rId10"/>
                <a:stretch>
                  <a:fillRect b="-3125"/>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16153712-8076-43D9-A088-3D2CC351DAD7}"/>
              </a:ext>
            </a:extLst>
          </p:cNvPr>
          <p:cNvPicPr>
            <a:picLocks noChangeAspect="1"/>
          </p:cNvPicPr>
          <p:nvPr/>
        </p:nvPicPr>
        <p:blipFill>
          <a:blip r:embed="rId11"/>
          <a:stretch>
            <a:fillRect/>
          </a:stretch>
        </p:blipFill>
        <p:spPr>
          <a:xfrm>
            <a:off x="8565651" y="3092527"/>
            <a:ext cx="579170" cy="347502"/>
          </a:xfrm>
          <a:prstGeom prst="rect">
            <a:avLst/>
          </a:prstGeom>
        </p:spPr>
      </p:pic>
      <p:pic>
        <p:nvPicPr>
          <p:cNvPr id="25" name="图片 24">
            <a:extLst>
              <a:ext uri="{FF2B5EF4-FFF2-40B4-BE49-F238E27FC236}">
                <a16:creationId xmlns:a16="http://schemas.microsoft.com/office/drawing/2014/main" id="{A867FB21-546E-4105-8D63-B4EF7C30CF78}"/>
              </a:ext>
            </a:extLst>
          </p:cNvPr>
          <p:cNvPicPr>
            <a:picLocks noChangeAspect="1"/>
          </p:cNvPicPr>
          <p:nvPr/>
        </p:nvPicPr>
        <p:blipFill>
          <a:blip r:embed="rId12"/>
          <a:stretch>
            <a:fillRect/>
          </a:stretch>
        </p:blipFill>
        <p:spPr>
          <a:xfrm>
            <a:off x="9946474" y="2058234"/>
            <a:ext cx="841321" cy="310923"/>
          </a:xfrm>
          <a:prstGeom prst="rect">
            <a:avLst/>
          </a:prstGeom>
        </p:spPr>
      </p:pic>
      <p:pic>
        <p:nvPicPr>
          <p:cNvPr id="26" name="图片 25">
            <a:extLst>
              <a:ext uri="{FF2B5EF4-FFF2-40B4-BE49-F238E27FC236}">
                <a16:creationId xmlns:a16="http://schemas.microsoft.com/office/drawing/2014/main" id="{40F5CAE2-3A23-447D-ABF7-5417D1A31DED}"/>
              </a:ext>
            </a:extLst>
          </p:cNvPr>
          <p:cNvPicPr>
            <a:picLocks noChangeAspect="1"/>
          </p:cNvPicPr>
          <p:nvPr/>
        </p:nvPicPr>
        <p:blipFill>
          <a:blip r:embed="rId13"/>
          <a:stretch>
            <a:fillRect/>
          </a:stretch>
        </p:blipFill>
        <p:spPr>
          <a:xfrm>
            <a:off x="9812528" y="4753883"/>
            <a:ext cx="1201016" cy="365792"/>
          </a:xfrm>
          <a:prstGeom prst="rect">
            <a:avLst/>
          </a:prstGeom>
        </p:spPr>
      </p:pic>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1DEBF833-5A70-4885-8BEB-77E1C697A8C7}"/>
                  </a:ext>
                </a:extLst>
              </p:cNvPr>
              <p:cNvSpPr txBox="1"/>
              <p:nvPr/>
            </p:nvSpPr>
            <p:spPr>
              <a:xfrm>
                <a:off x="3338732" y="862254"/>
                <a:ext cx="8119240"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zh-CN" altLang="en-US" dirty="0"/>
              </a:p>
            </p:txBody>
          </p:sp>
        </mc:Choice>
        <mc:Fallback>
          <p:sp>
            <p:nvSpPr>
              <p:cNvPr id="27" name="文本框 26">
                <a:extLst>
                  <a:ext uri="{FF2B5EF4-FFF2-40B4-BE49-F238E27FC236}">
                    <a16:creationId xmlns:a16="http://schemas.microsoft.com/office/drawing/2014/main" id="{1DEBF833-5A70-4885-8BEB-77E1C697A8C7}"/>
                  </a:ext>
                </a:extLst>
              </p:cNvPr>
              <p:cNvSpPr txBox="1">
                <a:spLocks noRot="1" noChangeAspect="1" noMove="1" noResize="1" noEditPoints="1" noAdjustHandles="1" noChangeArrowheads="1" noChangeShapeType="1" noTextEdit="1"/>
              </p:cNvSpPr>
              <p:nvPr/>
            </p:nvSpPr>
            <p:spPr>
              <a:xfrm>
                <a:off x="3338732" y="862254"/>
                <a:ext cx="8119240" cy="410497"/>
              </a:xfrm>
              <a:prstGeom prst="rect">
                <a:avLst/>
              </a:prstGeom>
              <a:blipFill>
                <a:blip r:embed="rId14"/>
                <a:stretch>
                  <a:fillRect b="-73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18279101-BCE7-4EE9-9C7C-5F9317368080}"/>
                  </a:ext>
                </a:extLst>
              </p:cNvPr>
              <p:cNvSpPr txBox="1"/>
              <p:nvPr/>
            </p:nvSpPr>
            <p:spPr>
              <a:xfrm>
                <a:off x="3478789" y="5867952"/>
                <a:ext cx="8119240"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oMath>
                  </m:oMathPara>
                </a14:m>
                <a:endParaRPr lang="zh-CN" altLang="en-US" dirty="0"/>
              </a:p>
            </p:txBody>
          </p:sp>
        </mc:Choice>
        <mc:Fallback>
          <p:sp>
            <p:nvSpPr>
              <p:cNvPr id="28" name="文本框 27">
                <a:extLst>
                  <a:ext uri="{FF2B5EF4-FFF2-40B4-BE49-F238E27FC236}">
                    <a16:creationId xmlns:a16="http://schemas.microsoft.com/office/drawing/2014/main" id="{18279101-BCE7-4EE9-9C7C-5F9317368080}"/>
                  </a:ext>
                </a:extLst>
              </p:cNvPr>
              <p:cNvSpPr txBox="1">
                <a:spLocks noRot="1" noChangeAspect="1" noMove="1" noResize="1" noEditPoints="1" noAdjustHandles="1" noChangeArrowheads="1" noChangeShapeType="1" noTextEdit="1"/>
              </p:cNvSpPr>
              <p:nvPr/>
            </p:nvSpPr>
            <p:spPr>
              <a:xfrm>
                <a:off x="3478789" y="5867952"/>
                <a:ext cx="8119240" cy="410497"/>
              </a:xfrm>
              <a:prstGeom prst="rect">
                <a:avLst/>
              </a:prstGeom>
              <a:blipFill>
                <a:blip r:embed="rId15"/>
                <a:stretch>
                  <a:fillRect b="-29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16" grpId="0"/>
      <p:bldP spid="19"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2094280216"/>
              </p:ext>
            </p:extLst>
          </p:nvPr>
        </p:nvGraphicFramePr>
        <p:xfrm>
          <a:off x="856338" y="1272685"/>
          <a:ext cx="10737114" cy="455296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38" y="1272685"/>
                        <a:ext cx="10737114" cy="4552966"/>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A9E8F543-104D-4F5C-8437-7A71504892F6}"/>
              </a:ext>
            </a:extLst>
          </p:cNvPr>
          <p:cNvSpPr/>
          <p:nvPr/>
        </p:nvSpPr>
        <p:spPr>
          <a:xfrm>
            <a:off x="7641771" y="3091543"/>
            <a:ext cx="968829"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773046054"/>
              </p:ext>
            </p:extLst>
          </p:nvPr>
        </p:nvGraphicFramePr>
        <p:xfrm>
          <a:off x="377146" y="1258585"/>
          <a:ext cx="11180095" cy="4772679"/>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6" y="1258585"/>
                        <a:ext cx="11180095" cy="4772679"/>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FDCE049-4D13-432E-9913-319BB19C691C}"/>
              </a:ext>
            </a:extLst>
          </p:cNvPr>
          <p:cNvSpPr/>
          <p:nvPr/>
        </p:nvSpPr>
        <p:spPr>
          <a:xfrm>
            <a:off x="7402286" y="3167743"/>
            <a:ext cx="1077685" cy="478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62593DC4-34C5-4058-8E36-8E3488F6B38F}"/>
                  </a:ext>
                </a:extLst>
              </p:cNvPr>
              <p:cNvSpPr txBox="1"/>
              <p:nvPr/>
            </p:nvSpPr>
            <p:spPr>
              <a:xfrm>
                <a:off x="4657650" y="5481661"/>
                <a:ext cx="11335406" cy="137633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en-US" dirty="0"/>
              </a:p>
            </p:txBody>
          </p:sp>
        </mc:Choice>
        <mc:Fallback>
          <p:sp>
            <p:nvSpPr>
              <p:cNvPr id="16" name="文本框 15">
                <a:extLst>
                  <a:ext uri="{FF2B5EF4-FFF2-40B4-BE49-F238E27FC236}">
                    <a16:creationId xmlns:a16="http://schemas.microsoft.com/office/drawing/2014/main" id="{62593DC4-34C5-4058-8E36-8E3488F6B38F}"/>
                  </a:ext>
                </a:extLst>
              </p:cNvPr>
              <p:cNvSpPr txBox="1">
                <a:spLocks noRot="1" noChangeAspect="1" noMove="1" noResize="1" noEditPoints="1" noAdjustHandles="1" noChangeArrowheads="1" noChangeShapeType="1" noTextEdit="1"/>
              </p:cNvSpPr>
              <p:nvPr/>
            </p:nvSpPr>
            <p:spPr>
              <a:xfrm>
                <a:off x="4657650" y="5481661"/>
                <a:ext cx="11335406" cy="13763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A88EB652-3264-4E22-9E9C-E81A496E81B8}"/>
                  </a:ext>
                </a:extLst>
              </p:cNvPr>
              <p:cNvSpPr txBox="1"/>
              <p:nvPr/>
            </p:nvSpPr>
            <p:spPr>
              <a:xfrm>
                <a:off x="4511566" y="196910"/>
                <a:ext cx="11335406"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p:sp>
            <p:nvSpPr>
              <p:cNvPr id="19" name="文本框 18">
                <a:extLst>
                  <a:ext uri="{FF2B5EF4-FFF2-40B4-BE49-F238E27FC236}">
                    <a16:creationId xmlns:a16="http://schemas.microsoft.com/office/drawing/2014/main" id="{A88EB652-3264-4E22-9E9C-E81A496E81B8}"/>
                  </a:ext>
                </a:extLst>
              </p:cNvPr>
              <p:cNvSpPr txBox="1">
                <a:spLocks noRot="1" noChangeAspect="1" noMove="1" noResize="1" noEditPoints="1" noAdjustHandles="1" noChangeArrowheads="1" noChangeShapeType="1" noTextEdit="1"/>
              </p:cNvSpPr>
              <p:nvPr/>
            </p:nvSpPr>
            <p:spPr>
              <a:xfrm>
                <a:off x="4511566" y="196910"/>
                <a:ext cx="11335406" cy="955005"/>
              </a:xfrm>
              <a:prstGeom prst="rect">
                <a:avLst/>
              </a:prstGeom>
              <a:blipFill>
                <a:blip r:embed="rId7"/>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A2CA0322-C956-4341-850C-19E9B190B73E}"/>
              </a:ext>
            </a:extLst>
          </p:cNvPr>
          <p:cNvCxnSpPr>
            <a:cxnSpLocks/>
          </p:cNvCxnSpPr>
          <p:nvPr/>
        </p:nvCxnSpPr>
        <p:spPr>
          <a:xfrm>
            <a:off x="10258097" y="5095532"/>
            <a:ext cx="409903" cy="38612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221EC10C-6E88-4A94-A9D6-AFF05FE63720}"/>
              </a:ext>
            </a:extLst>
          </p:cNvPr>
          <p:cNvCxnSpPr>
            <a:cxnSpLocks/>
          </p:cNvCxnSpPr>
          <p:nvPr/>
        </p:nvCxnSpPr>
        <p:spPr>
          <a:xfrm flipV="1">
            <a:off x="10573407" y="1151915"/>
            <a:ext cx="483476" cy="10132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427E4-5FC6-44AC-8AD7-09FB594CD422}"/>
              </a:ext>
            </a:extLst>
          </p:cNvPr>
          <p:cNvSpPr/>
          <p:nvPr/>
        </p:nvSpPr>
        <p:spPr>
          <a:xfrm>
            <a:off x="9122979" y="2165131"/>
            <a:ext cx="2322787" cy="1312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9EA66B4-DCA2-4A15-9FB5-2748E6BE7FA2}"/>
              </a:ext>
            </a:extLst>
          </p:cNvPr>
          <p:cNvSpPr/>
          <p:nvPr/>
        </p:nvSpPr>
        <p:spPr>
          <a:xfrm>
            <a:off x="9122979" y="3584094"/>
            <a:ext cx="2322787" cy="1511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14"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负对数似然函数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i="0">
                              <a:latin typeface="Cambria Math" panose="02040503050406030204" pitchFamily="18" charset="0"/>
                              <a:ea typeface="宋体" panose="02010600030101010101" pitchFamily="2" charset="-122"/>
                              <a:cs typeface="Times New Roman" panose="02020603050405020304" pitchFamily="18" charset="0"/>
                            </a:rPr>
                            <m:t>arg</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2353" y="4132103"/>
                <a:ext cx="7733782" cy="875881"/>
              </a:xfrm>
              <a:prstGeom prst="rect">
                <a:avLst/>
              </a:prstGeom>
              <a:noFill/>
            </p:spPr>
            <p:txBody>
              <a:bodyPr wrap="square">
                <a:spAutoFit/>
              </a:bodyPr>
              <a:lstStyle/>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2353" y="4132103"/>
                <a:ext cx="7733782" cy="875881"/>
              </a:xfrm>
              <a:prstGeom prst="rect">
                <a:avLst/>
              </a:prstGeom>
              <a:blipFill>
                <a:blip r:embed="rId5"/>
                <a:stretch>
                  <a:fillRect l="-630"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BB23F3F-42A4-4363-949B-AC050500A36B}"/>
              </a:ext>
            </a:extLst>
          </p:cNvPr>
          <p:cNvSpPr/>
          <p:nvPr/>
        </p:nvSpPr>
        <p:spPr>
          <a:xfrm>
            <a:off x="4040047" y="3130551"/>
            <a:ext cx="1477884" cy="469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DF3C1CB-E567-4424-BEE3-63E30864DEDE}"/>
              </a:ext>
            </a:extLst>
          </p:cNvPr>
          <p:cNvSpPr/>
          <p:nvPr/>
        </p:nvSpPr>
        <p:spPr>
          <a:xfrm>
            <a:off x="6180083" y="3117903"/>
            <a:ext cx="2350647" cy="46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F78331-3E07-4824-AB18-5FBF8BA9F14C}"/>
              </a:ext>
            </a:extLst>
          </p:cNvPr>
          <p:cNvSpPr txBox="1"/>
          <p:nvPr/>
        </p:nvSpPr>
        <p:spPr>
          <a:xfrm>
            <a:off x="9341861" y="5933110"/>
            <a:ext cx="2039007" cy="369332"/>
          </a:xfrm>
          <a:prstGeom prst="rect">
            <a:avLst/>
          </a:prstGeom>
          <a:noFill/>
        </p:spPr>
        <p:txBody>
          <a:bodyPr wrap="square" rtlCol="0">
            <a:spAutoFit/>
          </a:bodyPr>
          <a:lstStyle/>
          <a:p>
            <a:r>
              <a:rPr lang="zh-CN" altLang="en-US" dirty="0"/>
              <a:t>误差与速度关系图</a:t>
            </a:r>
          </a:p>
        </p:txBody>
      </p:sp>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11101030" cy="2251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t>行人损失函数设计</a:t>
                </a:r>
                <a:endParaRPr lang="en-US" altLang="zh-CN" sz="2000" b="1" dirty="0"/>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使用两个不同的网络结构分支对行人的行为进行预测，即</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分类分支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平均化的单一轨迹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，所谓的多模预测也由于模式崩溃变得毫无意义，为了解决这一问题，设计了分类和回归联合损失函数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xmlns="">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11101030" cy="2251386"/>
              </a:xfrm>
              <a:prstGeom prst="rect">
                <a:avLst/>
              </a:prstGeom>
              <a:blipFill>
                <a:blip r:embed="rId3"/>
                <a:stretch>
                  <a:fillRect l="-494" b="-1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AD710B3-853B-4C57-BB07-199868122359}"/>
                  </a:ext>
                </a:extLst>
              </p:cNvPr>
              <p:cNvSpPr txBox="1"/>
              <p:nvPr/>
            </p:nvSpPr>
            <p:spPr>
              <a:xfrm>
                <a:off x="3018053" y="3027483"/>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18053" y="3027483"/>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3371667"/>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3891E1-039F-42F0-92BC-74FBD3A989E0}"/>
              </a:ext>
            </a:extLst>
          </p:cNvPr>
          <p:cNvGrpSpPr/>
          <p:nvPr/>
        </p:nvGrpSpPr>
        <p:grpSpPr>
          <a:xfrm>
            <a:off x="8708571" y="3082520"/>
            <a:ext cx="2670629" cy="679854"/>
            <a:chOff x="8708571" y="2577696"/>
            <a:chExt cx="2670629" cy="679854"/>
          </a:xfrm>
        </p:grpSpPr>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gr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3956682461"/>
              </p:ext>
            </p:extLst>
          </p:nvPr>
        </p:nvGraphicFramePr>
        <p:xfrm>
          <a:off x="700315" y="1208250"/>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208250"/>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4397113" y="743434"/>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4397113" y="743434"/>
                <a:ext cx="2743200" cy="417743"/>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2187994" y="5259924"/>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2187994" y="5259924"/>
                <a:ext cx="7491263" cy="1588127"/>
              </a:xfrm>
              <a:prstGeom prst="rect">
                <a:avLst/>
              </a:prstGeom>
              <a:blipFill>
                <a:blip r:embed="rId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E62E5FC-A3EE-423E-B984-81F025F3A178}"/>
              </a:ext>
            </a:extLst>
          </p:cNvPr>
          <p:cNvSpPr txBox="1"/>
          <p:nvPr/>
        </p:nvSpPr>
        <p:spPr>
          <a:xfrm>
            <a:off x="9376229" y="801203"/>
            <a:ext cx="2743200" cy="2134559"/>
          </a:xfrm>
          <a:prstGeom prst="rect">
            <a:avLst/>
          </a:prstGeom>
          <a:solidFill>
            <a:schemeClr val="accent5">
              <a:lumMod val="20000"/>
              <a:lumOff val="80000"/>
            </a:schemeClr>
          </a:solidFill>
        </p:spPr>
        <p:txBody>
          <a:bodyPr wrap="square">
            <a:spAutoFit/>
          </a:bodyPr>
          <a:lstStyle/>
          <a:p>
            <a:pPr algn="just">
              <a:lnSpc>
                <a:spcPct val="125000"/>
              </a:lnSpc>
            </a:pPr>
            <a:r>
              <a:rPr lang="en-US" altLang="zh-CN" sz="1800" b="1" dirty="0" err="1">
                <a:effectLst/>
                <a:latin typeface="Times New Roman" panose="02020603050405020304" pitchFamily="18" charset="0"/>
                <a:ea typeface="宋体" panose="02010600030101010101" pitchFamily="2" charset="-122"/>
              </a:rPr>
              <a:t>MapNET</a:t>
            </a:r>
            <a:r>
              <a:rPr lang="zh-CN" altLang="en-US" dirty="0">
                <a:latin typeface="Times New Roman" panose="02020603050405020304" pitchFamily="18" charset="0"/>
                <a:ea typeface="宋体" panose="02010600030101010101" pitchFamily="2" charset="-122"/>
              </a:rPr>
              <a:t>和</a:t>
            </a:r>
            <a:r>
              <a:rPr lang="en-US" altLang="zh-CN" b="1" dirty="0" err="1">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通过</a:t>
            </a:r>
            <a:r>
              <a:rPr lang="zh-CN" altLang="zh-CN" sz="1800" b="1" dirty="0">
                <a:effectLst/>
                <a:latin typeface="Times New Roman" panose="02020603050405020304" pitchFamily="18" charset="0"/>
                <a:ea typeface="宋体" panose="02010600030101010101" pitchFamily="2" charset="-122"/>
              </a:rPr>
              <a:t>共享特征图</a:t>
            </a:r>
            <a:r>
              <a:rPr lang="zh-CN" altLang="en-US" sz="1800" dirty="0">
                <a:effectLst/>
                <a:latin typeface="Times New Roman" panose="02020603050405020304" pitchFamily="18" charset="0"/>
                <a:ea typeface="宋体" panose="02010600030101010101" pitchFamily="2" charset="-122"/>
              </a:rPr>
              <a:t>和</a:t>
            </a:r>
            <a:r>
              <a:rPr lang="zh-CN" altLang="en-US" sz="1800" b="1" dirty="0">
                <a:effectLst/>
                <a:latin typeface="Times New Roman" panose="02020603050405020304" pitchFamily="18" charset="0"/>
                <a:ea typeface="宋体" panose="02010600030101010101" pitchFamily="2" charset="-122"/>
              </a:rPr>
              <a:t>历史序列</a:t>
            </a:r>
            <a:r>
              <a:rPr lang="zh-CN" altLang="zh-CN" sz="1800" dirty="0">
                <a:effectLst/>
                <a:latin typeface="Times New Roman" panose="02020603050405020304" pitchFamily="18" charset="0"/>
                <a:ea typeface="宋体" panose="02010600030101010101" pitchFamily="2" charset="-122"/>
              </a:rPr>
              <a:t>信息，可以省去单独逐类别的进行特征提取和编码，提高模型预测多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智能体轨迹的效率。</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949970" y="765860"/>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949970" y="765860"/>
                <a:ext cx="3447143" cy="422744"/>
              </a:xfrm>
              <a:prstGeom prst="rect">
                <a:avLst/>
              </a:prstGeom>
              <a:blipFill>
                <a:blip r:embed="rId7"/>
                <a:stretch>
                  <a:fillRect b="-4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3C62459-D9E2-426E-9D72-61DB62D56060}"/>
              </a:ext>
            </a:extLst>
          </p:cNvPr>
          <p:cNvPicPr>
            <a:picLocks noChangeAspect="1"/>
          </p:cNvPicPr>
          <p:nvPr/>
        </p:nvPicPr>
        <p:blipFill>
          <a:blip r:embed="rId8"/>
          <a:stretch>
            <a:fillRect/>
          </a:stretch>
        </p:blipFill>
        <p:spPr>
          <a:xfrm>
            <a:off x="456454" y="1929790"/>
            <a:ext cx="243861" cy="280440"/>
          </a:xfrm>
          <a:prstGeom prst="rect">
            <a:avLst/>
          </a:prstGeom>
        </p:spPr>
      </p:pic>
      <p:pic>
        <p:nvPicPr>
          <p:cNvPr id="8" name="图片 7">
            <a:extLst>
              <a:ext uri="{FF2B5EF4-FFF2-40B4-BE49-F238E27FC236}">
                <a16:creationId xmlns:a16="http://schemas.microsoft.com/office/drawing/2014/main" id="{BA0B0AF8-E118-4AA4-A04E-35A4D81EF17A}"/>
              </a:ext>
            </a:extLst>
          </p:cNvPr>
          <p:cNvPicPr>
            <a:picLocks noChangeAspect="1"/>
          </p:cNvPicPr>
          <p:nvPr/>
        </p:nvPicPr>
        <p:blipFill>
          <a:blip r:embed="rId9"/>
          <a:stretch>
            <a:fillRect/>
          </a:stretch>
        </p:blipFill>
        <p:spPr>
          <a:xfrm>
            <a:off x="4340381" y="1697780"/>
            <a:ext cx="707197" cy="341406"/>
          </a:xfrm>
          <a:prstGeom prst="rect">
            <a:avLst/>
          </a:prstGeom>
        </p:spPr>
      </p:pic>
      <p:pic>
        <p:nvPicPr>
          <p:cNvPr id="24" name="图片 23">
            <a:extLst>
              <a:ext uri="{FF2B5EF4-FFF2-40B4-BE49-F238E27FC236}">
                <a16:creationId xmlns:a16="http://schemas.microsoft.com/office/drawing/2014/main" id="{15E021AE-9448-4F02-AB35-D827DB33E096}"/>
              </a:ext>
            </a:extLst>
          </p:cNvPr>
          <p:cNvPicPr>
            <a:picLocks noChangeAspect="1"/>
          </p:cNvPicPr>
          <p:nvPr/>
        </p:nvPicPr>
        <p:blipFill>
          <a:blip r:embed="rId10"/>
          <a:stretch>
            <a:fillRect/>
          </a:stretch>
        </p:blipFill>
        <p:spPr>
          <a:xfrm>
            <a:off x="5825876" y="1691684"/>
            <a:ext cx="707197" cy="34750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11"/>
                <a:stretch>
                  <a:fillRect b="-1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0D0F0DB-8A19-4271-AD74-513C457704DC}"/>
              </a:ext>
            </a:extLst>
          </p:cNvPr>
          <p:cNvPicPr>
            <a:picLocks noChangeAspect="1"/>
          </p:cNvPicPr>
          <p:nvPr/>
        </p:nvPicPr>
        <p:blipFill>
          <a:blip r:embed="rId12"/>
          <a:stretch>
            <a:fillRect/>
          </a:stretch>
        </p:blipFill>
        <p:spPr>
          <a:xfrm>
            <a:off x="397287" y="4065780"/>
            <a:ext cx="341406" cy="310923"/>
          </a:xfrm>
          <a:prstGeom prst="rect">
            <a:avLst/>
          </a:prstGeom>
        </p:spPr>
      </p:pic>
      <p:pic>
        <p:nvPicPr>
          <p:cNvPr id="17" name="图片 16">
            <a:extLst>
              <a:ext uri="{FF2B5EF4-FFF2-40B4-BE49-F238E27FC236}">
                <a16:creationId xmlns:a16="http://schemas.microsoft.com/office/drawing/2014/main" id="{4D223ED5-F87A-4374-9A2C-627B1A7C1665}"/>
              </a:ext>
            </a:extLst>
          </p:cNvPr>
          <p:cNvPicPr>
            <a:picLocks noChangeAspect="1"/>
          </p:cNvPicPr>
          <p:nvPr/>
        </p:nvPicPr>
        <p:blipFill>
          <a:blip r:embed="rId13"/>
          <a:stretch>
            <a:fillRect/>
          </a:stretch>
        </p:blipFill>
        <p:spPr>
          <a:xfrm>
            <a:off x="4193429" y="3555735"/>
            <a:ext cx="896190" cy="317019"/>
          </a:xfrm>
          <a:prstGeom prst="rect">
            <a:avLst/>
          </a:prstGeom>
        </p:spPr>
      </p:pic>
      <p:pic>
        <p:nvPicPr>
          <p:cNvPr id="31" name="图片 30">
            <a:extLst>
              <a:ext uri="{FF2B5EF4-FFF2-40B4-BE49-F238E27FC236}">
                <a16:creationId xmlns:a16="http://schemas.microsoft.com/office/drawing/2014/main" id="{D0A9C893-E47F-4B69-A181-0675FE4B8AD5}"/>
              </a:ext>
            </a:extLst>
          </p:cNvPr>
          <p:cNvPicPr>
            <a:picLocks noChangeAspect="1"/>
          </p:cNvPicPr>
          <p:nvPr/>
        </p:nvPicPr>
        <p:blipFill>
          <a:blip r:embed="rId14"/>
          <a:stretch>
            <a:fillRect/>
          </a:stretch>
        </p:blipFill>
        <p:spPr>
          <a:xfrm>
            <a:off x="6423335" y="2904479"/>
            <a:ext cx="926672" cy="347502"/>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1D9D778-F3C5-4B3A-8D45-F5F524046A18}"/>
                  </a:ext>
                </a:extLst>
              </p:cNvPr>
              <p:cNvSpPr txBox="1"/>
              <p:nvPr/>
            </p:nvSpPr>
            <p:spPr>
              <a:xfrm>
                <a:off x="9376229" y="2935762"/>
                <a:ext cx="2743200" cy="3784369"/>
              </a:xfrm>
              <a:prstGeom prst="rect">
                <a:avLst/>
              </a:prstGeom>
              <a:solidFill>
                <a:schemeClr val="accent5">
                  <a:lumMod val="40000"/>
                  <a:lumOff val="60000"/>
                </a:schemeClr>
              </a:solidFill>
            </p:spPr>
            <p:txBody>
              <a:bodyPr wrap="square">
                <a:spAutoFit/>
              </a:bodyPr>
              <a:lstStyle/>
              <a:p>
                <a:pPr>
                  <a:lnSpc>
                    <a:spcPct val="150000"/>
                  </a:lnSpc>
                </a:pPr>
                <a:r>
                  <a:rPr lang="en-US" altLang="zh-CN" sz="1800" b="1" dirty="0">
                    <a:effectLst/>
                    <a:latin typeface="Times New Roman" panose="02020603050405020304" pitchFamily="18" charset="0"/>
                    <a:ea typeface="宋体" panose="02010600030101010101" pitchFamily="2" charset="-122"/>
                  </a:rPr>
                  <a:t>Interaction-</a:t>
                </a:r>
                <a:r>
                  <a:rPr lang="en-US" altLang="zh-CN" sz="1800" b="1" dirty="0" err="1">
                    <a:effectLst/>
                    <a:latin typeface="Times New Roman" panose="02020603050405020304" pitchFamily="18" charset="0"/>
                    <a:ea typeface="宋体" panose="02010600030101010101" pitchFamily="2" charset="-122"/>
                  </a:rPr>
                  <a:t>AttNET</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STN</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注意力机制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，可以获取</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感兴趣区域内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的注意力特征向量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不同种智能体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，设计不同大小的截取区域，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的感兴趣区域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4×4</m:t>
                    </m:r>
                  </m:oMath>
                </a14:m>
                <a:r>
                  <a:rPr lang="zh-CN" altLang="en-US" dirty="0"/>
                  <a:t>。</a:t>
                </a:r>
              </a:p>
            </p:txBody>
          </p:sp>
        </mc:Choice>
        <mc:Fallback xmlns="">
          <p:sp>
            <p:nvSpPr>
              <p:cNvPr id="43" name="文本框 42">
                <a:extLst>
                  <a:ext uri="{FF2B5EF4-FFF2-40B4-BE49-F238E27FC236}">
                    <a16:creationId xmlns:a16="http://schemas.microsoft.com/office/drawing/2014/main" id="{51D9D778-F3C5-4B3A-8D45-F5F524046A18}"/>
                  </a:ext>
                </a:extLst>
              </p:cNvPr>
              <p:cNvSpPr txBox="1">
                <a:spLocks noRot="1" noChangeAspect="1" noMove="1" noResize="1" noEditPoints="1" noAdjustHandles="1" noChangeArrowheads="1" noChangeShapeType="1" noTextEdit="1"/>
              </p:cNvSpPr>
              <p:nvPr/>
            </p:nvSpPr>
            <p:spPr>
              <a:xfrm>
                <a:off x="9376229" y="2935762"/>
                <a:ext cx="2743200" cy="3784369"/>
              </a:xfrm>
              <a:prstGeom prst="rect">
                <a:avLst/>
              </a:prstGeom>
              <a:blipFill>
                <a:blip r:embed="rId15"/>
                <a:stretch>
                  <a:fillRect l="-1778" r="-1111"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300" fill="hold"/>
                                        <p:tgtEl>
                                          <p:spTgt spid="35"/>
                                        </p:tgtEl>
                                        <p:attrNameLst>
                                          <p:attrName>ppt_x</p:attrName>
                                        </p:attrNameLst>
                                      </p:cBhvr>
                                      <p:tavLst>
                                        <p:tav tm="0">
                                          <p:val>
                                            <p:strVal val="#ppt_x"/>
                                          </p:val>
                                        </p:tav>
                                        <p:tav tm="100000">
                                          <p:val>
                                            <p:strVal val="#ppt_x"/>
                                          </p:val>
                                        </p:tav>
                                      </p:tavLst>
                                    </p:anim>
                                    <p:anim calcmode="lin" valueType="num">
                                      <p:cBhvr additive="base">
                                        <p:cTn id="28"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anim calcmode="lin" valueType="num">
                                      <p:cBhvr>
                                        <p:cTn id="58" dur="500" fill="hold"/>
                                        <p:tgtEl>
                                          <p:spTgt spid="43"/>
                                        </p:tgtEl>
                                        <p:attrNameLst>
                                          <p:attrName>ppt_x</p:attrName>
                                        </p:attrNameLst>
                                      </p:cBhvr>
                                      <p:tavLst>
                                        <p:tav tm="0">
                                          <p:val>
                                            <p:strVal val="#ppt_x"/>
                                          </p:val>
                                        </p:tav>
                                        <p:tav tm="100000">
                                          <p:val>
                                            <p:strVal val="#ppt_x"/>
                                          </p:val>
                                        </p:tav>
                                      </p:tavLst>
                                    </p:anim>
                                    <p:anim calcmode="lin" valueType="num">
                                      <p:cBhvr>
                                        <p:cTn id="5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25" grpId="0"/>
      <p:bldP spid="25" grpId="1"/>
      <p:bldP spid="27" grpId="0"/>
      <p:bldP spid="27" grpId="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数据集及评价指标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CD945D1B-CBF2-4381-B3AF-C39511932273}"/>
              </a:ext>
            </a:extLst>
          </p:cNvPr>
          <p:cNvSpPr txBox="1"/>
          <p:nvPr/>
        </p:nvSpPr>
        <p:spPr>
          <a:xfrm>
            <a:off x="743656" y="926507"/>
            <a:ext cx="8676789" cy="2430152"/>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rPr>
              <a:t>改进的</a:t>
            </a:r>
            <a:r>
              <a:rPr lang="en-US" altLang="zh-CN" sz="2000" b="1" dirty="0">
                <a:effectLst/>
                <a:latin typeface="Times New Roman" panose="02020603050405020304" pitchFamily="18" charset="0"/>
                <a:ea typeface="宋体" panose="02010600030101010101" pitchFamily="2" charset="-122"/>
              </a:rPr>
              <a:t>Baidu-Apollo</a:t>
            </a:r>
            <a:r>
              <a:rPr lang="zh-CN" altLang="en-US" sz="2000" b="1" dirty="0">
                <a:effectLst/>
                <a:latin typeface="Times New Roman" panose="02020603050405020304" pitchFamily="18" charset="0"/>
                <a:ea typeface="宋体" panose="02010600030101010101" pitchFamily="2" charset="-122"/>
              </a:rPr>
              <a:t>预测数据集</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数据集按照训练集，测试集，验证集划分，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机动车集合有</a:t>
            </a:r>
            <a:r>
              <a:rPr lang="en-US" altLang="zh-CN" sz="1800" dirty="0">
                <a:effectLst/>
                <a:latin typeface="Times New Roman" panose="02020603050405020304" pitchFamily="18" charset="0"/>
                <a:ea typeface="宋体" panose="02010600030101010101" pitchFamily="2" charset="-122"/>
              </a:rPr>
              <a:t>555M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；非机动车集合有</a:t>
            </a:r>
            <a:r>
              <a:rPr lang="en-US" altLang="zh-CN" sz="1800" dirty="0">
                <a:effectLst/>
                <a:latin typeface="Times New Roman" panose="02020603050405020304" pitchFamily="18" charset="0"/>
                <a:ea typeface="宋体" panose="02010600030101010101" pitchFamily="2" charset="-122"/>
              </a:rPr>
              <a:t>60M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；行人集合有</a:t>
            </a:r>
            <a:r>
              <a:rPr lang="en-US" altLang="zh-CN" sz="1800" dirty="0">
                <a:effectLst/>
                <a:latin typeface="Times New Roman" panose="02020603050405020304" pitchFamily="18" charset="0"/>
                <a:ea typeface="宋体" panose="02010600030101010101" pitchFamily="2" charset="-122"/>
              </a:rPr>
              <a:t>45M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。每条轨迹的长度为</a:t>
            </a:r>
            <a:r>
              <a:rPr lang="en-US" altLang="zh-CN" sz="1800" dirty="0">
                <a:effectLst/>
                <a:latin typeface="Times New Roman" panose="02020603050405020304" pitchFamily="18" charset="0"/>
                <a:ea typeface="宋体" panose="02010600030101010101" pitchFamily="2" charset="-122"/>
              </a:rPr>
              <a:t>11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      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测试轨迹数量为：机动车的轨迹数量为</a:t>
            </a:r>
            <a:r>
              <a:rPr lang="en-US" altLang="zh-CN" sz="1800" dirty="0">
                <a:effectLst/>
                <a:latin typeface="Times New Roman" panose="02020603050405020304" pitchFamily="18" charset="0"/>
                <a:ea typeface="宋体" panose="02010600030101010101" pitchFamily="2" charset="-122"/>
              </a:rPr>
              <a:t>32487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条，非机动车轨迹</a:t>
            </a:r>
            <a:r>
              <a:rPr lang="en-US" altLang="zh-CN" sz="1800" dirty="0">
                <a:effectLst/>
                <a:latin typeface="Times New Roman" panose="02020603050405020304" pitchFamily="18" charset="0"/>
                <a:ea typeface="宋体" panose="02010600030101010101" pitchFamily="2" charset="-122"/>
              </a:rPr>
              <a:t>29589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条，行人轨迹</a:t>
            </a:r>
            <a:r>
              <a:rPr lang="en-US" altLang="zh-CN" sz="1800" dirty="0">
                <a:effectLst/>
                <a:latin typeface="Times New Roman" panose="02020603050405020304" pitchFamily="18" charset="0"/>
                <a:ea typeface="宋体" panose="02010600030101010101" pitchFamily="2" charset="-122"/>
              </a:rPr>
              <a:t>10493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aphicFrame>
        <p:nvGraphicFramePr>
          <p:cNvPr id="6" name="表格 5">
            <a:extLst>
              <a:ext uri="{FF2B5EF4-FFF2-40B4-BE49-F238E27FC236}">
                <a16:creationId xmlns:a16="http://schemas.microsoft.com/office/drawing/2014/main" id="{52176FED-C9E1-4758-97F0-518C08F9CC0C}"/>
              </a:ext>
            </a:extLst>
          </p:cNvPr>
          <p:cNvGraphicFramePr>
            <a:graphicFrameLocks noGrp="1"/>
          </p:cNvGraphicFramePr>
          <p:nvPr>
            <p:extLst>
              <p:ext uri="{D42A27DB-BD31-4B8C-83A1-F6EECF244321}">
                <p14:modId xmlns:p14="http://schemas.microsoft.com/office/powerpoint/2010/main" val="3616705593"/>
              </p:ext>
            </p:extLst>
          </p:nvPr>
        </p:nvGraphicFramePr>
        <p:xfrm>
          <a:off x="904040" y="3679542"/>
          <a:ext cx="7923872" cy="2125135"/>
        </p:xfrm>
        <a:graphic>
          <a:graphicData uri="http://schemas.openxmlformats.org/drawingml/2006/table">
            <a:tbl>
              <a:tblPr firstRow="1" firstCol="1" bandRow="1">
                <a:tableStyleId>{5C22544A-7EE6-4342-B048-85BDC9FD1C3A}</a:tableStyleId>
              </a:tblPr>
              <a:tblGrid>
                <a:gridCol w="1276915">
                  <a:extLst>
                    <a:ext uri="{9D8B030D-6E8A-4147-A177-3AD203B41FA5}">
                      <a16:colId xmlns:a16="http://schemas.microsoft.com/office/drawing/2014/main" val="554368708"/>
                    </a:ext>
                  </a:extLst>
                </a:gridCol>
                <a:gridCol w="1558520">
                  <a:extLst>
                    <a:ext uri="{9D8B030D-6E8A-4147-A177-3AD203B41FA5}">
                      <a16:colId xmlns:a16="http://schemas.microsoft.com/office/drawing/2014/main" val="2532659602"/>
                    </a:ext>
                  </a:extLst>
                </a:gridCol>
                <a:gridCol w="1313665">
                  <a:extLst>
                    <a:ext uri="{9D8B030D-6E8A-4147-A177-3AD203B41FA5}">
                      <a16:colId xmlns:a16="http://schemas.microsoft.com/office/drawing/2014/main" val="2053576764"/>
                    </a:ext>
                  </a:extLst>
                </a:gridCol>
                <a:gridCol w="1366124">
                  <a:extLst>
                    <a:ext uri="{9D8B030D-6E8A-4147-A177-3AD203B41FA5}">
                      <a16:colId xmlns:a16="http://schemas.microsoft.com/office/drawing/2014/main" val="76984293"/>
                    </a:ext>
                  </a:extLst>
                </a:gridCol>
                <a:gridCol w="1256800">
                  <a:extLst>
                    <a:ext uri="{9D8B030D-6E8A-4147-A177-3AD203B41FA5}">
                      <a16:colId xmlns:a16="http://schemas.microsoft.com/office/drawing/2014/main" val="2236882639"/>
                    </a:ext>
                  </a:extLst>
                </a:gridCol>
                <a:gridCol w="1151848">
                  <a:extLst>
                    <a:ext uri="{9D8B030D-6E8A-4147-A177-3AD203B41FA5}">
                      <a16:colId xmlns:a16="http://schemas.microsoft.com/office/drawing/2014/main" val="1258649593"/>
                    </a:ext>
                  </a:extLst>
                </a:gridCol>
              </a:tblGrid>
              <a:tr h="520927">
                <a:tc>
                  <a:txBody>
                    <a:bodyPr/>
                    <a:lstStyle/>
                    <a:p>
                      <a:pPr indent="127000" algn="ctr">
                        <a:lnSpc>
                          <a:spcPct val="125000"/>
                        </a:lnSpc>
                      </a:pPr>
                      <a:r>
                        <a:rPr lang="zh-CN" sz="1800" dirty="0">
                          <a:effectLst/>
                        </a:rPr>
                        <a:t>轨迹类型</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未识别类型</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直行</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左转</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a:effectLst/>
                        </a:rPr>
                        <a:t>右转</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a:effectLst/>
                        </a:rPr>
                        <a:t>总计</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8985262"/>
                  </a:ext>
                </a:extLst>
              </a:tr>
              <a:tr h="534736">
                <a:tc>
                  <a:txBody>
                    <a:bodyPr/>
                    <a:lstStyle/>
                    <a:p>
                      <a:pPr indent="127000" algn="ctr">
                        <a:lnSpc>
                          <a:spcPct val="125000"/>
                        </a:lnSpc>
                      </a:pPr>
                      <a:r>
                        <a:rPr lang="zh-CN" sz="1800">
                          <a:effectLst/>
                        </a:rPr>
                        <a:t>机动车</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8628</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17740</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3837</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2282</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32487</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149102"/>
                  </a:ext>
                </a:extLst>
              </a:tr>
              <a:tr h="534736">
                <a:tc>
                  <a:txBody>
                    <a:bodyPr/>
                    <a:lstStyle/>
                    <a:p>
                      <a:pPr indent="127000" algn="ctr">
                        <a:lnSpc>
                          <a:spcPct val="125000"/>
                        </a:lnSpc>
                      </a:pPr>
                      <a:r>
                        <a:rPr lang="zh-CN" sz="1800">
                          <a:effectLst/>
                        </a:rPr>
                        <a:t>非机动车</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14983</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11146</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2042</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1418</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29589</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0820070"/>
                  </a:ext>
                </a:extLst>
              </a:tr>
              <a:tr h="534736">
                <a:tc>
                  <a:txBody>
                    <a:bodyPr/>
                    <a:lstStyle/>
                    <a:p>
                      <a:pPr indent="127000" algn="ctr">
                        <a:lnSpc>
                          <a:spcPct val="125000"/>
                        </a:lnSpc>
                      </a:pPr>
                      <a:r>
                        <a:rPr lang="zh-CN" sz="1800" dirty="0">
                          <a:effectLst/>
                        </a:rPr>
                        <a:t>行人</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10149</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255</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59</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30</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10493</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3790530"/>
                  </a:ext>
                </a:extLst>
              </a:tr>
            </a:tbl>
          </a:graphicData>
        </a:graphic>
      </p:graphicFrame>
      <p:pic>
        <p:nvPicPr>
          <p:cNvPr id="26" name="图片 25">
            <a:extLst>
              <a:ext uri="{FF2B5EF4-FFF2-40B4-BE49-F238E27FC236}">
                <a16:creationId xmlns:a16="http://schemas.microsoft.com/office/drawing/2014/main" id="{2A2B263A-3D91-44FB-8641-51B85762A7F4}"/>
              </a:ext>
            </a:extLst>
          </p:cNvPr>
          <p:cNvPicPr/>
          <p:nvPr/>
        </p:nvPicPr>
        <p:blipFill rotWithShape="1">
          <a:blip r:embed="rId3" cstate="print">
            <a:extLst>
              <a:ext uri="{28A0092B-C50C-407E-A947-70E740481C1C}">
                <a14:useLocalDpi xmlns:a14="http://schemas.microsoft.com/office/drawing/2010/main" val="0"/>
              </a:ext>
            </a:extLst>
          </a:blip>
          <a:srcRect l="23650" r="22272"/>
          <a:stretch/>
        </p:blipFill>
        <p:spPr bwMode="auto">
          <a:xfrm>
            <a:off x="9899785" y="4801234"/>
            <a:ext cx="2027899" cy="2056766"/>
          </a:xfrm>
          <a:prstGeom prst="rect">
            <a:avLst/>
          </a:prstGeom>
          <a:noFill/>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8E403669-454A-48AE-B917-AE8BA447DC69}"/>
              </a:ext>
            </a:extLst>
          </p:cNvPr>
          <p:cNvPicPr/>
          <p:nvPr/>
        </p:nvPicPr>
        <p:blipFill rotWithShape="1">
          <a:blip r:embed="rId4" cstate="print">
            <a:extLst>
              <a:ext uri="{28A0092B-C50C-407E-A947-70E740481C1C}">
                <a14:useLocalDpi xmlns:a14="http://schemas.microsoft.com/office/drawing/2010/main" val="0"/>
              </a:ext>
            </a:extLst>
          </a:blip>
          <a:srcRect l="23494" r="22554"/>
          <a:stretch/>
        </p:blipFill>
        <p:spPr bwMode="auto">
          <a:xfrm>
            <a:off x="9815868" y="2921492"/>
            <a:ext cx="2107526" cy="1879741"/>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5A5F9384-AF09-4437-876C-B8D36722BB16}"/>
              </a:ext>
            </a:extLst>
          </p:cNvPr>
          <p:cNvPicPr/>
          <p:nvPr/>
        </p:nvPicPr>
        <p:blipFill rotWithShape="1">
          <a:blip r:embed="rId5">
            <a:extLst>
              <a:ext uri="{28A0092B-C50C-407E-A947-70E740481C1C}">
                <a14:useLocalDpi xmlns:a14="http://schemas.microsoft.com/office/drawing/2010/main" val="0"/>
              </a:ext>
            </a:extLst>
          </a:blip>
          <a:srcRect l="25215" r="26967"/>
          <a:stretch/>
        </p:blipFill>
        <p:spPr bwMode="auto">
          <a:xfrm>
            <a:off x="9777142" y="757783"/>
            <a:ext cx="2027900" cy="216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项目背景介绍</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9285" y="98961"/>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36447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6470089-5A23-4FD6-8F9B-09EE63446838}"/>
                  </a:ext>
                </a:extLst>
              </p:cNvPr>
              <p:cNvSpPr txBox="1"/>
              <p:nvPr/>
            </p:nvSpPr>
            <p:spPr>
              <a:xfrm>
                <a:off x="99367" y="704616"/>
                <a:ext cx="12092633" cy="4796185"/>
              </a:xfrm>
              <a:prstGeom prst="rect">
                <a:avLst/>
              </a:prstGeom>
              <a:noFill/>
            </p:spPr>
            <p:txBody>
              <a:bodyPr wrap="square">
                <a:spAutoFit/>
              </a:bodyPr>
              <a:lstStyle/>
              <a:p>
                <a:pPr lvl="0" algn="just">
                  <a:lnSpc>
                    <a:spcPct val="150000"/>
                  </a:lnSpc>
                  <a:buFont typeface="+mj-lt"/>
                  <a:buAutoNum type="arabicParenR"/>
                </a:pPr>
                <a:r>
                  <a:rPr lang="zh-CN" altLang="zh-CN" sz="1800" b="1" dirty="0">
                    <a:effectLst/>
                    <a:latin typeface="Times New Roman" panose="02020603050405020304" pitchFamily="18" charset="0"/>
                    <a:ea typeface="宋体" panose="02010600030101010101" pitchFamily="2" charset="-122"/>
                  </a:rPr>
                  <a:t>平均位移误差</a:t>
                </a:r>
                <a:r>
                  <a:rPr lang="en-US" altLang="zh-CN" sz="1800" dirty="0">
                    <a:effectLst/>
                    <a:latin typeface="Times New Roman" panose="02020603050405020304" pitchFamily="18" charset="0"/>
                    <a:ea typeface="宋体" panose="02010600030101010101" pitchFamily="2" charset="-122"/>
                  </a:rPr>
                  <a:t>(Average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ADE)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平均位移误差定义为每个时间步长中实际轨迹与预测轨迹序列之间的欧氏距离</a:t>
                </a:r>
                <a:r>
                  <a:rPr lang="en-US" altLang="zh-CN" sz="1800" dirty="0">
                    <a:effectLst/>
                    <a:latin typeface="Times New Roman" panose="02020603050405020304" pitchFamily="18" charset="0"/>
                    <a:ea typeface="宋体" panose="02010600030101010101" pitchFamily="2" charset="-122"/>
                  </a:rPr>
                  <a:t>(Euclidean Distance)</a:t>
                </a:r>
                <a:r>
                  <a:rPr lang="zh-CN" altLang="zh-CN" sz="1800" dirty="0">
                    <a:effectLst/>
                    <a:latin typeface="Times New Roman" panose="02020603050405020304" pitchFamily="18" charset="0"/>
                    <a:ea typeface="宋体" panose="02010600030101010101" pitchFamily="2" charset="-122"/>
                  </a:rPr>
                  <a:t>；</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𝑚𝑖𝑛𝐴𝐷𝐸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𝑡</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𝑇</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800" b="1" dirty="0">
                    <a:effectLst/>
                    <a:latin typeface="Times New Roman" panose="02020603050405020304" pitchFamily="18" charset="0"/>
                    <a:ea typeface="宋体" panose="02010600030101010101" pitchFamily="2" charset="-122"/>
                  </a:rPr>
                  <a:t>2</a:t>
                </a:r>
                <a:r>
                  <a:rPr lang="zh-CN" altLang="zh-CN" sz="1800" b="1" dirty="0">
                    <a:effectLst/>
                    <a:latin typeface="Times New Roman" panose="02020603050405020304" pitchFamily="18" charset="0"/>
                    <a:ea typeface="宋体" panose="02010600030101010101" pitchFamily="2" charset="-122"/>
                  </a:rPr>
                  <a:t>）</a:t>
                </a:r>
                <a:r>
                  <a:rPr lang="zh-CN" altLang="en-US" sz="1800" b="1" dirty="0">
                    <a:effectLst/>
                    <a:latin typeface="Times New Roman" panose="02020603050405020304" pitchFamily="18" charset="0"/>
                    <a:ea typeface="宋体" panose="02010600030101010101" pitchFamily="2" charset="-122"/>
                  </a:rPr>
                  <a:t>终点</a:t>
                </a:r>
                <a:r>
                  <a:rPr lang="zh-CN" altLang="zh-CN" sz="1800" b="1" dirty="0">
                    <a:effectLst/>
                    <a:latin typeface="Times New Roman" panose="02020603050405020304" pitchFamily="18" charset="0"/>
                    <a:ea typeface="宋体" panose="02010600030101010101" pitchFamily="2" charset="-122"/>
                  </a:rPr>
                  <a:t>位移误差</a:t>
                </a:r>
                <a:r>
                  <a:rPr lang="en-US" altLang="zh-CN" sz="1800" dirty="0">
                    <a:effectLst/>
                    <a:latin typeface="Times New Roman" panose="02020603050405020304" pitchFamily="18" charset="0"/>
                    <a:ea typeface="宋体" panose="02010600030101010101" pitchFamily="2" charset="-122"/>
                  </a:rPr>
                  <a:t>(Final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FDE)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en-US" dirty="0">
                    <a:latin typeface="Times New Roman" panose="02020603050405020304" pitchFamily="18" charset="0"/>
                    <a:ea typeface="宋体" panose="02010600030101010101" pitchFamily="2" charset="-122"/>
                  </a:rPr>
                  <a:t>终点</a:t>
                </a:r>
                <a:r>
                  <a:rPr lang="zh-CN" altLang="zh-CN" sz="1800" dirty="0">
                    <a:effectLst/>
                    <a:latin typeface="Times New Roman" panose="02020603050405020304" pitchFamily="18" charset="0"/>
                    <a:ea typeface="宋体" panose="02010600030101010101" pitchFamily="2" charset="-122"/>
                  </a:rPr>
                  <a:t>位移误差定义为实际轨迹与最终位置预测轨迹序列之间的欧氏距离。</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𝑚𝑖𝑛𝐹𝐷𝐸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p>
              <a:p>
                <a:pPr>
                  <a:lnSpc>
                    <a:spcPct val="150000"/>
                  </a:lnSpc>
                </a:pPr>
                <a:r>
                  <a:rPr lang="en-US" altLang="zh-CN" sz="1800" b="1" dirty="0">
                    <a:effectLst/>
                    <a:latin typeface="Times New Roman" panose="02020603050405020304" pitchFamily="18" charset="0"/>
                    <a:ea typeface="宋体" panose="02010600030101010101" pitchFamily="2" charset="-122"/>
                  </a:rPr>
                  <a:t>3</a:t>
                </a:r>
                <a:r>
                  <a:rPr lang="zh-CN" altLang="zh-CN" sz="1800" b="1" dirty="0">
                    <a:effectLst/>
                    <a:latin typeface="Times New Roman" panose="02020603050405020304" pitchFamily="18" charset="0"/>
                    <a:ea typeface="宋体" panose="02010600030101010101" pitchFamily="2" charset="-122"/>
                  </a:rPr>
                  <a:t>）召回率</a:t>
                </a:r>
                <a:r>
                  <a:rPr lang="en-US" altLang="zh-CN" b="1" dirty="0">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Recall</a:t>
                </a:r>
                <a:r>
                  <a:rPr lang="en-US" altLang="zh-CN" dirty="0">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召回率用来衡量预测轨迹的</a:t>
                </a:r>
                <a:r>
                  <a:rPr lang="zh-CN" altLang="zh-CN" sz="1800" b="1" dirty="0">
                    <a:effectLst/>
                    <a:latin typeface="Times New Roman" panose="02020603050405020304" pitchFamily="18" charset="0"/>
                    <a:ea typeface="宋体" panose="02010600030101010101" pitchFamily="2" charset="-122"/>
                  </a:rPr>
                  <a:t>稳定性</a:t>
                </a:r>
                <a:r>
                  <a:rPr lang="zh-CN" altLang="zh-CN" sz="1800" dirty="0">
                    <a:effectLst/>
                    <a:latin typeface="Times New Roman" panose="02020603050405020304" pitchFamily="18" charset="0"/>
                    <a:ea typeface="宋体" panose="02010600030101010101" pitchFamily="2" charset="-122"/>
                  </a:rPr>
                  <a:t>，即在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rPr>
                  <a:t>时刻预测点与真实点的差值分别小于（</a:t>
                </a:r>
                <a:r>
                  <a:rPr lang="en-US" altLang="zh-CN" sz="1800" b="1" dirty="0">
                    <a:solidFill>
                      <a:srgbClr val="FF0000"/>
                    </a:solidFill>
                    <a:effectLst/>
                    <a:latin typeface="Times New Roman" panose="02020603050405020304" pitchFamily="18" charset="0"/>
                    <a:ea typeface="宋体" panose="02010600030101010101" pitchFamily="2" charset="-122"/>
                  </a:rPr>
                  <a:t>1.5m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1m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0.85m</a:t>
                </a:r>
                <a:r>
                  <a:rPr lang="zh-CN" altLang="zh-CN" sz="1800" dirty="0">
                    <a:effectLst/>
                    <a:latin typeface="Times New Roman" panose="02020603050405020304" pitchFamily="18" charset="0"/>
                    <a:ea typeface="宋体" panose="02010600030101010101" pitchFamily="2" charset="-122"/>
                  </a:rPr>
                  <a:t>）。</a:t>
                </a:r>
              </a:p>
              <a:p>
                <a:r>
                  <a:rPr lang="en-US" altLang="zh-CN" sz="18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𝑅𝑒𝑐𝑎𝑙𝑙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qArr>
                      </m:e>
                    </m:d>
                  </m:oMath>
                </a14:m>
                <a:endParaRPr lang="zh-CN" altLang="en-US" i="1" dirty="0"/>
              </a:p>
            </p:txBody>
          </p:sp>
        </mc:Choice>
        <mc:Fallback xmlns="">
          <p:sp>
            <p:nvSpPr>
              <p:cNvPr id="27" name="文本框 26">
                <a:extLst>
                  <a:ext uri="{FF2B5EF4-FFF2-40B4-BE49-F238E27FC236}">
                    <a16:creationId xmlns:a16="http://schemas.microsoft.com/office/drawing/2014/main" id="{F6470089-5A23-4FD6-8F9B-09EE63446838}"/>
                  </a:ext>
                </a:extLst>
              </p:cNvPr>
              <p:cNvSpPr txBox="1">
                <a:spLocks noRot="1" noChangeAspect="1" noMove="1" noResize="1" noEditPoints="1" noAdjustHandles="1" noChangeArrowheads="1" noChangeShapeType="1" noTextEdit="1"/>
              </p:cNvSpPr>
              <p:nvPr/>
            </p:nvSpPr>
            <p:spPr>
              <a:xfrm>
                <a:off x="99367" y="704616"/>
                <a:ext cx="12092633" cy="4796185"/>
              </a:xfrm>
              <a:prstGeom prst="rect">
                <a:avLst/>
              </a:prstGeom>
              <a:blipFill>
                <a:blip r:embed="rId3"/>
                <a:stretch>
                  <a:fillRect l="-403"/>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6B7D83D8-22E0-477A-B117-53495EF85625}"/>
              </a:ext>
            </a:extLst>
          </p:cNvPr>
          <p:cNvSpPr txBox="1"/>
          <p:nvPr/>
        </p:nvSpPr>
        <p:spPr>
          <a:xfrm>
            <a:off x="99367" y="5388309"/>
            <a:ext cx="8810717" cy="875881"/>
          </a:xfrm>
          <a:prstGeom prst="rect">
            <a:avLst/>
          </a:prstGeom>
          <a:noFill/>
        </p:spPr>
        <p:txBody>
          <a:bodyPr wrap="square" rtlCol="0">
            <a:spAutoFit/>
          </a:bodyPr>
          <a:lstStyle/>
          <a:p>
            <a:pPr>
              <a:lnSpc>
                <a:spcPct val="150000"/>
              </a:lnSpc>
            </a:pPr>
            <a:r>
              <a:rPr lang="en-US" altLang="zh-CN" b="1" dirty="0"/>
              <a:t>4</a:t>
            </a:r>
            <a:r>
              <a:rPr lang="zh-CN" altLang="en-US" b="1" dirty="0"/>
              <a:t>）准确率</a:t>
            </a:r>
            <a:r>
              <a:rPr lang="en-US" altLang="zh-CN" dirty="0"/>
              <a:t>(</a:t>
            </a:r>
            <a:r>
              <a:rPr lang="en-US" altLang="zh-CN" dirty="0" err="1">
                <a:latin typeface="Times New Roman" panose="02020603050405020304" pitchFamily="18" charset="0"/>
                <a:cs typeface="Times New Roman" panose="02020603050405020304" pitchFamily="18" charset="0"/>
              </a:rPr>
              <a:t>Accuary</a:t>
            </a:r>
            <a:r>
              <a:rPr lang="en-US" altLang="zh-CN" dirty="0">
                <a:latin typeface="Times New Roman" panose="02020603050405020304" pitchFamily="18" charset="0"/>
                <a:cs typeface="Times New Roman" panose="02020603050405020304" pitchFamily="18" charset="0"/>
              </a:rPr>
              <a:t>)</a:t>
            </a:r>
            <a:r>
              <a:rPr lang="en-US" altLang="zh-CN" dirty="0"/>
              <a:t>-----</a:t>
            </a:r>
            <a:r>
              <a:rPr lang="zh-CN" altLang="en-US" dirty="0"/>
              <a:t>只用来评测机动车与非机动车</a:t>
            </a:r>
            <a:endParaRPr lang="en-US" altLang="zh-CN" dirty="0"/>
          </a:p>
          <a:p>
            <a:pPr>
              <a:lnSpc>
                <a:spcPct val="150000"/>
              </a:lnSpc>
            </a:pPr>
            <a:r>
              <a:rPr lang="zh-CN" altLang="en-US" dirty="0"/>
              <a:t>最终预测位置与真实轨迹最终位置，在同一车道内。</a:t>
            </a:r>
          </a:p>
        </p:txBody>
      </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机动车与非机动车预测结果定量分析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5" name="文本框 14">
            <a:extLst>
              <a:ext uri="{FF2B5EF4-FFF2-40B4-BE49-F238E27FC236}">
                <a16:creationId xmlns:a16="http://schemas.microsoft.com/office/drawing/2014/main" id="{027B29F9-5BE2-497F-ADE0-4763AD3011B4}"/>
              </a:ext>
            </a:extLst>
          </p:cNvPr>
          <p:cNvSpPr txBox="1"/>
          <p:nvPr/>
        </p:nvSpPr>
        <p:spPr>
          <a:xfrm>
            <a:off x="548731" y="785878"/>
            <a:ext cx="9988133" cy="1701748"/>
          </a:xfrm>
          <a:prstGeom prst="rect">
            <a:avLst/>
          </a:prstGeom>
          <a:noFill/>
        </p:spPr>
        <p:txBody>
          <a:bodyPr wrap="square">
            <a:spAutoFit/>
          </a:bodyPr>
          <a:lstStyle/>
          <a:p>
            <a:pPr algn="just">
              <a:lnSpc>
                <a:spcPct val="150000"/>
              </a:lnSpc>
            </a:pPr>
            <a:r>
              <a:rPr lang="zh-CN" altLang="zh-CN" sz="1800" dirty="0">
                <a:effectLst/>
                <a:latin typeface="Times New Roman" panose="02020603050405020304" pitchFamily="18" charset="0"/>
                <a:ea typeface="宋体" panose="02010600030101010101" pitchFamily="2" charset="-122"/>
              </a:rPr>
              <a:t>机动车与非机动车的轨迹预测方法与三种基线模型</a:t>
            </a:r>
            <a:r>
              <a:rPr lang="en-US" altLang="zh-CN" sz="1800" dirty="0">
                <a:solidFill>
                  <a:srgbClr val="FF0000"/>
                </a:solidFill>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进行比较：</a:t>
            </a: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•无迹卡尔曼滤波（</a:t>
            </a:r>
            <a:r>
              <a:rPr lang="en-US" altLang="zh-CN" sz="1800" dirty="0">
                <a:effectLst/>
                <a:latin typeface="Times New Roman" panose="02020603050405020304" pitchFamily="18" charset="0"/>
                <a:ea typeface="宋体" panose="02010600030101010101" pitchFamily="2" charset="-122"/>
              </a:rPr>
              <a:t>Unscented Kalman Filter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），按照时间的先后顺序向前传播估计状态</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•单一轨迹预测模型（</a:t>
            </a:r>
            <a:r>
              <a:rPr lang="en-US" altLang="zh-CN" sz="1800" dirty="0">
                <a:effectLst/>
                <a:latin typeface="Times New Roman" panose="02020603050405020304" pitchFamily="18" charset="0"/>
                <a:ea typeface="宋体" panose="02010600030101010101" pitchFamily="2" charset="-122"/>
              </a:rPr>
              <a:t>Single Trajectory Prediction</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，轨迹空间上的高斯混合模型。</a:t>
            </a:r>
          </a:p>
        </p:txBody>
      </p:sp>
      <p:graphicFrame>
        <p:nvGraphicFramePr>
          <p:cNvPr id="4" name="表格 3">
            <a:extLst>
              <a:ext uri="{FF2B5EF4-FFF2-40B4-BE49-F238E27FC236}">
                <a16:creationId xmlns:a16="http://schemas.microsoft.com/office/drawing/2014/main" id="{ED55BF86-ED09-4490-9C73-F57F4D5E28F8}"/>
              </a:ext>
            </a:extLst>
          </p:cNvPr>
          <p:cNvGraphicFramePr>
            <a:graphicFrameLocks noGrp="1"/>
          </p:cNvGraphicFramePr>
          <p:nvPr>
            <p:extLst>
              <p:ext uri="{D42A27DB-BD31-4B8C-83A1-F6EECF244321}">
                <p14:modId xmlns:p14="http://schemas.microsoft.com/office/powerpoint/2010/main" val="2730183932"/>
              </p:ext>
            </p:extLst>
          </p:nvPr>
        </p:nvGraphicFramePr>
        <p:xfrm>
          <a:off x="548731" y="2512697"/>
          <a:ext cx="11232145" cy="4214186"/>
        </p:xfrm>
        <a:graphic>
          <a:graphicData uri="http://schemas.openxmlformats.org/drawingml/2006/table">
            <a:tbl>
              <a:tblPr firstRow="1" firstCol="1" bandRow="1">
                <a:tableStyleId>{5C22544A-7EE6-4342-B048-85BDC9FD1C3A}</a:tableStyleId>
              </a:tblPr>
              <a:tblGrid>
                <a:gridCol w="1089517">
                  <a:extLst>
                    <a:ext uri="{9D8B030D-6E8A-4147-A177-3AD203B41FA5}">
                      <a16:colId xmlns:a16="http://schemas.microsoft.com/office/drawing/2014/main" val="1867374637"/>
                    </a:ext>
                  </a:extLst>
                </a:gridCol>
                <a:gridCol w="871615">
                  <a:extLst>
                    <a:ext uri="{9D8B030D-6E8A-4147-A177-3AD203B41FA5}">
                      <a16:colId xmlns:a16="http://schemas.microsoft.com/office/drawing/2014/main" val="1722980379"/>
                    </a:ext>
                  </a:extLst>
                </a:gridCol>
                <a:gridCol w="873861">
                  <a:extLst>
                    <a:ext uri="{9D8B030D-6E8A-4147-A177-3AD203B41FA5}">
                      <a16:colId xmlns:a16="http://schemas.microsoft.com/office/drawing/2014/main" val="1987853615"/>
                    </a:ext>
                  </a:extLst>
                </a:gridCol>
                <a:gridCol w="873861">
                  <a:extLst>
                    <a:ext uri="{9D8B030D-6E8A-4147-A177-3AD203B41FA5}">
                      <a16:colId xmlns:a16="http://schemas.microsoft.com/office/drawing/2014/main" val="4012262288"/>
                    </a:ext>
                  </a:extLst>
                </a:gridCol>
                <a:gridCol w="871615">
                  <a:extLst>
                    <a:ext uri="{9D8B030D-6E8A-4147-A177-3AD203B41FA5}">
                      <a16:colId xmlns:a16="http://schemas.microsoft.com/office/drawing/2014/main" val="1018535375"/>
                    </a:ext>
                  </a:extLst>
                </a:gridCol>
                <a:gridCol w="873861">
                  <a:extLst>
                    <a:ext uri="{9D8B030D-6E8A-4147-A177-3AD203B41FA5}">
                      <a16:colId xmlns:a16="http://schemas.microsoft.com/office/drawing/2014/main" val="2641484464"/>
                    </a:ext>
                  </a:extLst>
                </a:gridCol>
                <a:gridCol w="873861">
                  <a:extLst>
                    <a:ext uri="{9D8B030D-6E8A-4147-A177-3AD203B41FA5}">
                      <a16:colId xmlns:a16="http://schemas.microsoft.com/office/drawing/2014/main" val="613860930"/>
                    </a:ext>
                  </a:extLst>
                </a:gridCol>
                <a:gridCol w="871615">
                  <a:extLst>
                    <a:ext uri="{9D8B030D-6E8A-4147-A177-3AD203B41FA5}">
                      <a16:colId xmlns:a16="http://schemas.microsoft.com/office/drawing/2014/main" val="2067596754"/>
                    </a:ext>
                  </a:extLst>
                </a:gridCol>
                <a:gridCol w="873861">
                  <a:extLst>
                    <a:ext uri="{9D8B030D-6E8A-4147-A177-3AD203B41FA5}">
                      <a16:colId xmlns:a16="http://schemas.microsoft.com/office/drawing/2014/main" val="2653995065"/>
                    </a:ext>
                  </a:extLst>
                </a:gridCol>
                <a:gridCol w="873861">
                  <a:extLst>
                    <a:ext uri="{9D8B030D-6E8A-4147-A177-3AD203B41FA5}">
                      <a16:colId xmlns:a16="http://schemas.microsoft.com/office/drawing/2014/main" val="2794058045"/>
                    </a:ext>
                  </a:extLst>
                </a:gridCol>
                <a:gridCol w="2284617">
                  <a:extLst>
                    <a:ext uri="{9D8B030D-6E8A-4147-A177-3AD203B41FA5}">
                      <a16:colId xmlns:a16="http://schemas.microsoft.com/office/drawing/2014/main" val="1336936437"/>
                    </a:ext>
                  </a:extLst>
                </a:gridCol>
              </a:tblGrid>
              <a:tr h="241319">
                <a:tc>
                  <a:txBody>
                    <a:bodyPr/>
                    <a:lstStyle/>
                    <a:p>
                      <a:pPr indent="127000" algn="ctr">
                        <a:lnSpc>
                          <a:spcPct val="125000"/>
                        </a:lnSpc>
                      </a:pPr>
                      <a:r>
                        <a:rPr lang="en-US" sz="100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单一任务的轨迹预测模型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4236615"/>
                  </a:ext>
                </a:extLst>
              </a:tr>
              <a:tr h="241319">
                <a:tc rowSpan="2">
                  <a:txBody>
                    <a:bodyPr/>
                    <a:lstStyle/>
                    <a:p>
                      <a:pPr indent="127000" algn="just">
                        <a:lnSpc>
                          <a:spcPct val="125000"/>
                        </a:lnSpc>
                      </a:pPr>
                      <a:r>
                        <a:rPr lang="zh-CN" sz="16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MinFDE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9951148"/>
                  </a:ext>
                </a:extLst>
              </a:tr>
              <a:tr h="241319">
                <a:tc vMerge="1">
                  <a:txBody>
                    <a:bodyPr/>
                    <a:lstStyle/>
                    <a:p>
                      <a:endParaRPr lang="zh-CN" altLang="en-US"/>
                    </a:p>
                  </a:txBody>
                  <a:tcPr/>
                </a:tc>
                <a:tc>
                  <a:txBody>
                    <a:bodyPr/>
                    <a:lstStyle/>
                    <a:p>
                      <a:pPr indent="127000" algn="ctr">
                        <a:lnSpc>
                          <a:spcPct val="125000"/>
                        </a:lnSpc>
                      </a:pPr>
                      <a:r>
                        <a:rPr lang="en-US" sz="1400">
                          <a:effectLst/>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558002162"/>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511453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592177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2.56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2.76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938212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2010508"/>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5338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0.54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1.04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1.00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2.16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0.43</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3049161"/>
                  </a:ext>
                </a:extLst>
              </a:tr>
              <a:tr h="241319">
                <a:tc rowSpan="2">
                  <a:txBody>
                    <a:bodyPr/>
                    <a:lstStyle/>
                    <a:p>
                      <a:pPr indent="127000" algn="ctr">
                        <a:lnSpc>
                          <a:spcPct val="125000"/>
                        </a:lnSpc>
                      </a:pPr>
                      <a:r>
                        <a:rPr lang="zh-CN" sz="1600" dirty="0">
                          <a:effectLst/>
                        </a:rPr>
                        <a:t>非机动车</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MinFDE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Recall</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Accuary</a:t>
                      </a:r>
                      <a:r>
                        <a:rPr lang="zh-CN" sz="1400" dirty="0">
                          <a:effectLst/>
                          <a:latin typeface="Times New Roman" panose="02020603050405020304" pitchFamily="18" charset="0"/>
                          <a:cs typeface="Times New Roman" panose="02020603050405020304" pitchFamily="18" charset="0"/>
                        </a:rPr>
                        <a:t>（</a:t>
                      </a:r>
                      <a:r>
                        <a:rPr lang="en-US" sz="1400" dirty="0">
                          <a:effectLst/>
                          <a:latin typeface="Times New Roman" panose="02020603050405020304" pitchFamily="18" charset="0"/>
                          <a:cs typeface="Times New Roman" panose="02020603050405020304" pitchFamily="18" charset="0"/>
                        </a:rPr>
                        <a:t>5s</a:t>
                      </a:r>
                      <a:r>
                        <a:rPr lang="zh-CN" sz="1400" dirty="0">
                          <a:effectLst/>
                          <a:latin typeface="Times New Roman" panose="02020603050405020304" pitchFamily="18" charset="0"/>
                          <a:cs typeface="Times New Roman" panose="02020603050405020304" pitchFamily="18" charset="0"/>
                        </a:rPr>
                        <a:t>）</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57660266"/>
                  </a:ext>
                </a:extLst>
              </a:tr>
              <a:tr h="241319">
                <a:tc vMerge="1">
                  <a:txBody>
                    <a:bodyPr/>
                    <a:lstStyle/>
                    <a:p>
                      <a:endParaRPr lang="zh-CN" altLang="en-US"/>
                    </a:p>
                  </a:txBody>
                  <a:tcP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630465389"/>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646555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7630594"/>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3.02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5859285"/>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4.46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012581"/>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265424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1.40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1.39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2.92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0.41</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0.78</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8252860"/>
                  </a:ext>
                </a:extLst>
              </a:tr>
            </a:tbl>
          </a:graphicData>
        </a:graphic>
      </p:graphicFrame>
      <p:sp>
        <p:nvSpPr>
          <p:cNvPr id="2" name="矩形 1">
            <a:extLst>
              <a:ext uri="{FF2B5EF4-FFF2-40B4-BE49-F238E27FC236}">
                <a16:creationId xmlns:a16="http://schemas.microsoft.com/office/drawing/2014/main" id="{49F247B9-91DC-4DA8-AA00-2DCB53B69050}"/>
              </a:ext>
            </a:extLst>
          </p:cNvPr>
          <p:cNvSpPr/>
          <p:nvPr/>
        </p:nvSpPr>
        <p:spPr>
          <a:xfrm>
            <a:off x="548731" y="4529470"/>
            <a:ext cx="11232145" cy="3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D36713D-770E-482E-961D-9C3A598D9063}"/>
              </a:ext>
            </a:extLst>
          </p:cNvPr>
          <p:cNvSpPr/>
          <p:nvPr/>
        </p:nvSpPr>
        <p:spPr>
          <a:xfrm>
            <a:off x="548731" y="6484106"/>
            <a:ext cx="11232145" cy="3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9DD31DC-B0EE-4FF1-9037-06398CF0B327}"/>
              </a:ext>
            </a:extLst>
          </p:cNvPr>
          <p:cNvSpPr/>
          <p:nvPr/>
        </p:nvSpPr>
        <p:spPr>
          <a:xfrm>
            <a:off x="7783033" y="3104707"/>
            <a:ext cx="797441" cy="1743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D9E93C5-3C6F-4A8A-8E6B-6850388714C7}"/>
              </a:ext>
            </a:extLst>
          </p:cNvPr>
          <p:cNvSpPr txBox="1"/>
          <p:nvPr/>
        </p:nvSpPr>
        <p:spPr>
          <a:xfrm>
            <a:off x="8888065" y="1742666"/>
            <a:ext cx="1830305" cy="369332"/>
          </a:xfrm>
          <a:prstGeom prst="rect">
            <a:avLst/>
          </a:prstGeom>
          <a:noFill/>
        </p:spPr>
        <p:txBody>
          <a:bodyPr wrap="square">
            <a:spAutoFit/>
          </a:bodyPr>
          <a:lstStyle/>
          <a:p>
            <a:r>
              <a:rPr lang="en-US" altLang="zh-CN" sz="1800" dirty="0">
                <a:solidFill>
                  <a:srgbClr val="FF0000"/>
                </a:solidFill>
                <a:effectLst/>
                <a:latin typeface="Times New Roman" panose="02020603050405020304" pitchFamily="18" charset="0"/>
                <a:ea typeface="宋体" panose="02010600030101010101" pitchFamily="2" charset="-122"/>
              </a:rPr>
              <a:t>142.9%</a:t>
            </a:r>
            <a:r>
              <a:rPr lang="zh-CN" altLang="en-US" sz="1800" dirty="0">
                <a:solidFill>
                  <a:srgbClr val="FF0000"/>
                </a:solidFill>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44.1%</a:t>
            </a:r>
            <a:endParaRPr lang="zh-CN" altLang="en-US" dirty="0">
              <a:solidFill>
                <a:srgbClr val="FF0000"/>
              </a:solidFill>
            </a:endParaRPr>
          </a:p>
        </p:txBody>
      </p:sp>
      <p:cxnSp>
        <p:nvCxnSpPr>
          <p:cNvPr id="7" name="直接箭头连接符 6">
            <a:extLst>
              <a:ext uri="{FF2B5EF4-FFF2-40B4-BE49-F238E27FC236}">
                <a16:creationId xmlns:a16="http://schemas.microsoft.com/office/drawing/2014/main" id="{6D7F8C8C-008A-421A-9A43-587FADBB5D65}"/>
              </a:ext>
            </a:extLst>
          </p:cNvPr>
          <p:cNvCxnSpPr/>
          <p:nvPr/>
        </p:nvCxnSpPr>
        <p:spPr>
          <a:xfrm flipV="1">
            <a:off x="8580474" y="1977656"/>
            <a:ext cx="340242" cy="11270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3" grpId="0" animBg="1"/>
      <p:bldP spid="14" grpId="0"/>
    </p:bldLst>
  </p:timing>
  <p:extLst>
    <p:ext uri="{E180D4A7-C9FB-4DFB-919C-405C955672EB}">
      <p14:showEvtLst xmlns:p14="http://schemas.microsoft.com/office/powerpoint/2010/main">
        <p14:playEvt time="3844" objId="2"/>
        <p14:stopEvt time="15832" objId="2"/>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19885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机动车与非机动车多任务轨迹预测模型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2" name="表格 1">
            <a:extLst>
              <a:ext uri="{FF2B5EF4-FFF2-40B4-BE49-F238E27FC236}">
                <a16:creationId xmlns:a16="http://schemas.microsoft.com/office/drawing/2014/main" id="{95D894AF-CB99-425D-BAC0-B187E9A6CF76}"/>
              </a:ext>
            </a:extLst>
          </p:cNvPr>
          <p:cNvGraphicFramePr>
            <a:graphicFrameLocks noGrp="1"/>
          </p:cNvGraphicFramePr>
          <p:nvPr>
            <p:extLst>
              <p:ext uri="{D42A27DB-BD31-4B8C-83A1-F6EECF244321}">
                <p14:modId xmlns:p14="http://schemas.microsoft.com/office/powerpoint/2010/main" val="2718573471"/>
              </p:ext>
            </p:extLst>
          </p:nvPr>
        </p:nvGraphicFramePr>
        <p:xfrm>
          <a:off x="1336165" y="667371"/>
          <a:ext cx="9040324" cy="6204821"/>
        </p:xfrm>
        <a:graphic>
          <a:graphicData uri="http://schemas.openxmlformats.org/drawingml/2006/table">
            <a:tbl>
              <a:tblPr firstRow="1" firstCol="1" bandRow="1">
                <a:tableStyleId>{5C22544A-7EE6-4342-B048-85BDC9FD1C3A}</a:tableStyleId>
              </a:tblPr>
              <a:tblGrid>
                <a:gridCol w="965507">
                  <a:extLst>
                    <a:ext uri="{9D8B030D-6E8A-4147-A177-3AD203B41FA5}">
                      <a16:colId xmlns:a16="http://schemas.microsoft.com/office/drawing/2014/main" val="1043419375"/>
                    </a:ext>
                  </a:extLst>
                </a:gridCol>
                <a:gridCol w="697913">
                  <a:extLst>
                    <a:ext uri="{9D8B030D-6E8A-4147-A177-3AD203B41FA5}">
                      <a16:colId xmlns:a16="http://schemas.microsoft.com/office/drawing/2014/main" val="4100148090"/>
                    </a:ext>
                  </a:extLst>
                </a:gridCol>
                <a:gridCol w="699721">
                  <a:extLst>
                    <a:ext uri="{9D8B030D-6E8A-4147-A177-3AD203B41FA5}">
                      <a16:colId xmlns:a16="http://schemas.microsoft.com/office/drawing/2014/main" val="268408683"/>
                    </a:ext>
                  </a:extLst>
                </a:gridCol>
                <a:gridCol w="699721">
                  <a:extLst>
                    <a:ext uri="{9D8B030D-6E8A-4147-A177-3AD203B41FA5}">
                      <a16:colId xmlns:a16="http://schemas.microsoft.com/office/drawing/2014/main" val="2619565289"/>
                    </a:ext>
                  </a:extLst>
                </a:gridCol>
                <a:gridCol w="697913">
                  <a:extLst>
                    <a:ext uri="{9D8B030D-6E8A-4147-A177-3AD203B41FA5}">
                      <a16:colId xmlns:a16="http://schemas.microsoft.com/office/drawing/2014/main" val="3600597624"/>
                    </a:ext>
                  </a:extLst>
                </a:gridCol>
                <a:gridCol w="699721">
                  <a:extLst>
                    <a:ext uri="{9D8B030D-6E8A-4147-A177-3AD203B41FA5}">
                      <a16:colId xmlns:a16="http://schemas.microsoft.com/office/drawing/2014/main" val="3245120107"/>
                    </a:ext>
                  </a:extLst>
                </a:gridCol>
                <a:gridCol w="699721">
                  <a:extLst>
                    <a:ext uri="{9D8B030D-6E8A-4147-A177-3AD203B41FA5}">
                      <a16:colId xmlns:a16="http://schemas.microsoft.com/office/drawing/2014/main" val="1979718072"/>
                    </a:ext>
                  </a:extLst>
                </a:gridCol>
                <a:gridCol w="697913">
                  <a:extLst>
                    <a:ext uri="{9D8B030D-6E8A-4147-A177-3AD203B41FA5}">
                      <a16:colId xmlns:a16="http://schemas.microsoft.com/office/drawing/2014/main" val="617715935"/>
                    </a:ext>
                  </a:extLst>
                </a:gridCol>
                <a:gridCol w="699721">
                  <a:extLst>
                    <a:ext uri="{9D8B030D-6E8A-4147-A177-3AD203B41FA5}">
                      <a16:colId xmlns:a16="http://schemas.microsoft.com/office/drawing/2014/main" val="191271688"/>
                    </a:ext>
                  </a:extLst>
                </a:gridCol>
                <a:gridCol w="699721">
                  <a:extLst>
                    <a:ext uri="{9D8B030D-6E8A-4147-A177-3AD203B41FA5}">
                      <a16:colId xmlns:a16="http://schemas.microsoft.com/office/drawing/2014/main" val="2855985784"/>
                    </a:ext>
                  </a:extLst>
                </a:gridCol>
                <a:gridCol w="1782752">
                  <a:extLst>
                    <a:ext uri="{9D8B030D-6E8A-4147-A177-3AD203B41FA5}">
                      <a16:colId xmlns:a16="http://schemas.microsoft.com/office/drawing/2014/main" val="231440368"/>
                    </a:ext>
                  </a:extLst>
                </a:gridCol>
              </a:tblGrid>
              <a:tr h="308873">
                <a:tc>
                  <a:txBody>
                    <a:bodyPr/>
                    <a:lstStyle/>
                    <a:p>
                      <a:pPr indent="127000" algn="ctr">
                        <a:lnSpc>
                          <a:spcPct val="125000"/>
                        </a:lnSpc>
                      </a:pPr>
                      <a:r>
                        <a:rPr lang="en-US" sz="105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多任务轨迹预测模型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87970337"/>
                  </a:ext>
                </a:extLst>
              </a:tr>
              <a:tr h="250224">
                <a:tc rowSpan="2">
                  <a:txBody>
                    <a:bodyPr/>
                    <a:lstStyle/>
                    <a:p>
                      <a:pPr indent="127000" algn="ctr">
                        <a:lnSpc>
                          <a:spcPct val="125000"/>
                        </a:lnSpc>
                      </a:pPr>
                      <a:r>
                        <a:rPr lang="zh-CN" sz="18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MinFDE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Recall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Accuary</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5s</a:t>
                      </a:r>
                      <a:r>
                        <a:rPr lang="zh-CN" sz="1600">
                          <a:effectLst/>
                          <a:latin typeface="Times New Roman" panose="02020603050405020304" pitchFamily="18" charset="0"/>
                          <a:cs typeface="Times New Roman" panose="02020603050405020304" pitchFamily="18" charset="0"/>
                        </a:rPr>
                        <a:t>）</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574954"/>
                  </a:ext>
                </a:extLst>
              </a:tr>
              <a:tr h="250224">
                <a:tc vMerge="1">
                  <a:txBody>
                    <a:bodyPr/>
                    <a:lstStyle/>
                    <a:p>
                      <a:endParaRPr lang="zh-CN" altLang="en-US"/>
                    </a:p>
                  </a:txBody>
                  <a:tcP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208804816"/>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92408369"/>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6.34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6577912"/>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2.56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2.76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5.21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32861237"/>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Multi-Ours1</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0.81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0.34</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1.63</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3.65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0.26</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0.64</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542954354"/>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Multi-Ours2</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0.19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2.50</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0.80</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0.39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0.88</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927418163"/>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Multi-Ours3</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0.17</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0.50</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0.21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0.95</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2.08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rgbClr val="FF0000"/>
                          </a:solidFill>
                          <a:effectLst/>
                          <a:latin typeface="Times New Roman" panose="02020603050405020304" pitchFamily="18" charset="0"/>
                          <a:ea typeface="+mn-ea"/>
                          <a:cs typeface="Times New Roman" panose="02020603050405020304" pitchFamily="18" charset="0"/>
                        </a:rPr>
                        <a:t>0.87</a:t>
                      </a:r>
                      <a:endParaRPr lang="zh-CN" altLang="en-US" sz="14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0.43</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0.95</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605943658"/>
                  </a:ext>
                </a:extLst>
              </a:tr>
              <a:tr h="250224">
                <a:tc rowSpan="2">
                  <a:txBody>
                    <a:bodyPr/>
                    <a:lstStyle/>
                    <a:p>
                      <a:pPr indent="127000" algn="ctr">
                        <a:lnSpc>
                          <a:spcPct val="125000"/>
                        </a:lnSpc>
                      </a:pPr>
                      <a:r>
                        <a:rPr lang="zh-CN" sz="1800" dirty="0">
                          <a:effectLst/>
                        </a:rPr>
                        <a:t>非机动车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Accuary</a:t>
                      </a:r>
                      <a:r>
                        <a:rPr lang="zh-CN" sz="1600" dirty="0">
                          <a:effectLst/>
                          <a:latin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cs typeface="Times New Roman" panose="02020603050405020304" pitchFamily="18" charset="0"/>
                        </a:rPr>
                        <a:t>5s</a:t>
                      </a:r>
                      <a:r>
                        <a:rPr lang="zh-CN" sz="1600" dirty="0">
                          <a:effectLst/>
                          <a:latin typeface="Times New Roman" panose="02020603050405020304" pitchFamily="18" charset="0"/>
                          <a:cs typeface="Times New Roman" panose="02020603050405020304" pitchFamily="18" charset="0"/>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5895280"/>
                  </a:ext>
                </a:extLst>
              </a:tr>
              <a:tr h="337258">
                <a:tc vMerge="1">
                  <a:txBody>
                    <a:bodyPr/>
                    <a:lstStyle/>
                    <a:p>
                      <a:endParaRPr lang="zh-CN" altLang="en-US"/>
                    </a:p>
                  </a:txBody>
                  <a:tcP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970284252"/>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7715449"/>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3.57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3.21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6.32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29856637"/>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3.02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783102"/>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Multi-Ours1</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2.06</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2.13</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4.31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0.97</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0.46</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0.19</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46298115"/>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Multi-Ours2</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0.91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3.25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0.67</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834949265"/>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Multi-Ours3</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0.32</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0.80</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1.41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0.41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1.43</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2.81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0.64</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0.38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0.77</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944349075"/>
                  </a:ext>
                </a:extLst>
              </a:tr>
            </a:tbl>
          </a:graphicData>
        </a:graphic>
      </p:graphicFrame>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608371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多任务模型机动车分支的预测轨迹效果可视化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pic>
        <p:nvPicPr>
          <p:cNvPr id="10" name="图片 9">
            <a:extLst>
              <a:ext uri="{FF2B5EF4-FFF2-40B4-BE49-F238E27FC236}">
                <a16:creationId xmlns:a16="http://schemas.microsoft.com/office/drawing/2014/main" id="{9038EA01-FC14-4802-B2D3-E5F99F35FE73}"/>
              </a:ext>
            </a:extLst>
          </p:cNvPr>
          <p:cNvPicPr/>
          <p:nvPr/>
        </p:nvPicPr>
        <p:blipFill rotWithShape="1">
          <a:blip r:embed="rId3" cstate="print">
            <a:extLst>
              <a:ext uri="{28A0092B-C50C-407E-A947-70E740481C1C}">
                <a14:useLocalDpi xmlns:a14="http://schemas.microsoft.com/office/drawing/2010/main" val="0"/>
              </a:ext>
            </a:extLst>
          </a:blip>
          <a:srcRect l="12940" t="12307" r="11010" b="11311"/>
          <a:stretch/>
        </p:blipFill>
        <p:spPr bwMode="auto">
          <a:xfrm>
            <a:off x="232148" y="817888"/>
            <a:ext cx="3632876" cy="3594618"/>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9550E88-7B00-408A-8172-8462543ECE7B}"/>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4125431" y="800100"/>
            <a:ext cx="3487479" cy="359461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1383DFA3-0D09-48F4-A18E-CDECEA5CE4F4}"/>
              </a:ext>
            </a:extLst>
          </p:cNvPr>
          <p:cNvPicPr/>
          <p:nvPr/>
        </p:nvPicPr>
        <p:blipFill rotWithShape="1">
          <a:blip r:embed="rId5" cstate="print">
            <a:extLst>
              <a:ext uri="{28A0092B-C50C-407E-A947-70E740481C1C}">
                <a14:useLocalDpi xmlns:a14="http://schemas.microsoft.com/office/drawing/2010/main" val="0"/>
              </a:ext>
            </a:extLst>
          </a:blip>
          <a:srcRect l="10267" t="16862" r="10560" b="15317"/>
          <a:stretch/>
        </p:blipFill>
        <p:spPr bwMode="auto">
          <a:xfrm>
            <a:off x="7873317" y="800100"/>
            <a:ext cx="3896925" cy="3594618"/>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44F864E1-2308-41B4-91D7-921EC6579FBA}"/>
              </a:ext>
            </a:extLst>
          </p:cNvPr>
          <p:cNvPicPr/>
          <p:nvPr/>
        </p:nvPicPr>
        <p:blipFill rotWithShape="1">
          <a:blip r:embed="rId3" cstate="print">
            <a:extLst>
              <a:ext uri="{28A0092B-C50C-407E-A947-70E740481C1C}">
                <a14:useLocalDpi xmlns:a14="http://schemas.microsoft.com/office/drawing/2010/main" val="0"/>
              </a:ext>
            </a:extLst>
          </a:blip>
          <a:srcRect l="44731" t="58126" r="35013" b="18152"/>
          <a:stretch/>
        </p:blipFill>
        <p:spPr bwMode="auto">
          <a:xfrm>
            <a:off x="232148" y="4536004"/>
            <a:ext cx="2009555" cy="2200942"/>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FC149B90-430D-49A7-BFEA-36D2B39F0016}"/>
              </a:ext>
            </a:extLst>
          </p:cNvPr>
          <p:cNvPicPr/>
          <p:nvPr/>
        </p:nvPicPr>
        <p:blipFill rotWithShape="1">
          <a:blip r:embed="rId4" cstate="print">
            <a:extLst>
              <a:ext uri="{28A0092B-C50C-407E-A947-70E740481C1C}">
                <a14:useLocalDpi xmlns:a14="http://schemas.microsoft.com/office/drawing/2010/main" val="0"/>
              </a:ext>
            </a:extLst>
          </a:blip>
          <a:srcRect l="12965" t="32318" r="47055" b="31559"/>
          <a:stretch/>
        </p:blipFill>
        <p:spPr bwMode="auto">
          <a:xfrm>
            <a:off x="4125431" y="4536004"/>
            <a:ext cx="2945220" cy="2200942"/>
          </a:xfrm>
          <a:prstGeom prst="rect">
            <a:avLst/>
          </a:prstGeom>
          <a:noFill/>
          <a:ln>
            <a:noFill/>
          </a:ln>
          <a:extLst>
            <a:ext uri="{53640926-AAD7-44D8-BBD7-CCE9431645EC}">
              <a14:shadowObscured xmlns:a14="http://schemas.microsoft.com/office/drawing/2010/main"/>
            </a:ext>
          </a:extLst>
        </p:spPr>
      </p:pic>
      <p:pic>
        <p:nvPicPr>
          <p:cNvPr id="16" name="图片 15">
            <a:extLst>
              <a:ext uri="{FF2B5EF4-FFF2-40B4-BE49-F238E27FC236}">
                <a16:creationId xmlns:a16="http://schemas.microsoft.com/office/drawing/2014/main" id="{40DEDA9B-09FE-4FA1-B846-CFA7EF09EABB}"/>
              </a:ext>
            </a:extLst>
          </p:cNvPr>
          <p:cNvPicPr/>
          <p:nvPr/>
        </p:nvPicPr>
        <p:blipFill rotWithShape="1">
          <a:blip r:embed="rId5" cstate="print">
            <a:extLst>
              <a:ext uri="{28A0092B-C50C-407E-A947-70E740481C1C}">
                <a14:useLocalDpi xmlns:a14="http://schemas.microsoft.com/office/drawing/2010/main" val="0"/>
              </a:ext>
            </a:extLst>
          </a:blip>
          <a:srcRect l="13830" t="40873" r="30870" b="30413"/>
          <a:stretch/>
        </p:blipFill>
        <p:spPr bwMode="auto">
          <a:xfrm>
            <a:off x="7873317" y="4448918"/>
            <a:ext cx="3609846" cy="22880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10262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844333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多任务模型机动车分支与单一任务机动车模型预测可视化对比图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4EE956D5-D7FF-4B27-9145-2E492CB22945}"/>
              </a:ext>
            </a:extLst>
          </p:cNvPr>
          <p:cNvSpPr txBox="1"/>
          <p:nvPr/>
        </p:nvSpPr>
        <p:spPr>
          <a:xfrm>
            <a:off x="2524991" y="6070589"/>
            <a:ext cx="1339703" cy="369332"/>
          </a:xfrm>
          <a:prstGeom prst="rect">
            <a:avLst/>
          </a:prstGeom>
          <a:noFill/>
        </p:spPr>
        <p:txBody>
          <a:bodyPr wrap="square" rtlCol="0">
            <a:spAutoFit/>
          </a:bodyPr>
          <a:lstStyle/>
          <a:p>
            <a:r>
              <a:rPr lang="zh-CN" altLang="en-US" dirty="0"/>
              <a:t>多任务模型</a:t>
            </a:r>
          </a:p>
        </p:txBody>
      </p:sp>
      <p:sp>
        <p:nvSpPr>
          <p:cNvPr id="14" name="文本框 13">
            <a:extLst>
              <a:ext uri="{FF2B5EF4-FFF2-40B4-BE49-F238E27FC236}">
                <a16:creationId xmlns:a16="http://schemas.microsoft.com/office/drawing/2014/main" id="{2F48653E-95BC-4AEA-B28F-6F26ED347AD8}"/>
              </a:ext>
            </a:extLst>
          </p:cNvPr>
          <p:cNvSpPr txBox="1"/>
          <p:nvPr/>
        </p:nvSpPr>
        <p:spPr>
          <a:xfrm>
            <a:off x="8169329" y="5996761"/>
            <a:ext cx="1657168" cy="369332"/>
          </a:xfrm>
          <a:prstGeom prst="rect">
            <a:avLst/>
          </a:prstGeom>
          <a:noFill/>
        </p:spPr>
        <p:txBody>
          <a:bodyPr wrap="square" rtlCol="0">
            <a:spAutoFit/>
          </a:bodyPr>
          <a:lstStyle/>
          <a:p>
            <a:r>
              <a:rPr lang="zh-CN" altLang="en-US" dirty="0"/>
              <a:t>单一任务模型</a:t>
            </a:r>
          </a:p>
        </p:txBody>
      </p:sp>
      <p:pic>
        <p:nvPicPr>
          <p:cNvPr id="16" name="图片 15">
            <a:extLst>
              <a:ext uri="{FF2B5EF4-FFF2-40B4-BE49-F238E27FC236}">
                <a16:creationId xmlns:a16="http://schemas.microsoft.com/office/drawing/2014/main" id="{6094611E-CC32-4DB0-B7C4-206278869CDA}"/>
              </a:ext>
            </a:extLst>
          </p:cNvPr>
          <p:cNvPicPr/>
          <p:nvPr/>
        </p:nvPicPr>
        <p:blipFill rotWithShape="1">
          <a:blip r:embed="rId3" cstate="print">
            <a:extLst>
              <a:ext uri="{28A0092B-C50C-407E-A947-70E740481C1C}">
                <a14:useLocalDpi xmlns:a14="http://schemas.microsoft.com/office/drawing/2010/main" val="0"/>
              </a:ext>
            </a:extLst>
          </a:blip>
          <a:srcRect l="11448" t="11901" r="10496" b="10035"/>
          <a:stretch/>
        </p:blipFill>
        <p:spPr bwMode="auto">
          <a:xfrm>
            <a:off x="6660586" y="903752"/>
            <a:ext cx="5290457" cy="5050496"/>
          </a:xfrm>
          <a:prstGeom prst="rect">
            <a:avLst/>
          </a:prstGeom>
          <a:noFill/>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DCE864C8-5542-471D-903B-323A8E692DE9}"/>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552856" y="946265"/>
            <a:ext cx="5290457" cy="5050496"/>
          </a:xfrm>
          <a:prstGeom prst="rect">
            <a:avLst/>
          </a:prstGeom>
          <a:noFill/>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00B92914-A6F9-423A-B9E5-FB6D7D615F33}"/>
              </a:ext>
            </a:extLst>
          </p:cNvPr>
          <p:cNvSpPr/>
          <p:nvPr/>
        </p:nvSpPr>
        <p:spPr>
          <a:xfrm>
            <a:off x="6829647" y="2724481"/>
            <a:ext cx="1134140" cy="63795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rPr>
              <a:t>发散</a:t>
            </a:r>
          </a:p>
        </p:txBody>
      </p:sp>
    </p:spTree>
    <p:extLst>
      <p:ext uri="{BB962C8B-B14F-4D97-AF65-F5344CB8AC3E}">
        <p14:creationId xmlns:p14="http://schemas.microsoft.com/office/powerpoint/2010/main" val="2712672247"/>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8AE369-5911-4E6D-AF32-4A92E9363F6C}"/>
              </a:ext>
            </a:extLst>
          </p:cNvPr>
          <p:cNvPicPr/>
          <p:nvPr/>
        </p:nvPicPr>
        <p:blipFill rotWithShape="1">
          <a:blip r:embed="rId3" cstate="print">
            <a:extLst>
              <a:ext uri="{28A0092B-C50C-407E-A947-70E740481C1C}">
                <a14:useLocalDpi xmlns:a14="http://schemas.microsoft.com/office/drawing/2010/main" val="0"/>
              </a:ext>
            </a:extLst>
          </a:blip>
          <a:srcRect l="11678" t="12109" r="10266" b="10044"/>
          <a:stretch/>
        </p:blipFill>
        <p:spPr bwMode="auto">
          <a:xfrm>
            <a:off x="6552041" y="984536"/>
            <a:ext cx="5510050" cy="5592230"/>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0F83217-6497-4594-8D58-18455C7C8B6A}"/>
              </a:ext>
            </a:extLst>
          </p:cNvPr>
          <p:cNvPicPr/>
          <p:nvPr/>
        </p:nvPicPr>
        <p:blipFill rotWithShape="1">
          <a:blip r:embed="rId4" cstate="print">
            <a:extLst>
              <a:ext uri="{28A0092B-C50C-407E-A947-70E740481C1C}">
                <a14:useLocalDpi xmlns:a14="http://schemas.microsoft.com/office/drawing/2010/main" val="0"/>
              </a:ext>
            </a:extLst>
          </a:blip>
          <a:srcRect l="11383" t="11906" r="10557" b="9765"/>
          <a:stretch/>
        </p:blipFill>
        <p:spPr bwMode="auto">
          <a:xfrm>
            <a:off x="552856" y="984536"/>
            <a:ext cx="5376530" cy="5578189"/>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00B0EB97-C6AA-4E2B-91F6-35AD0717E7EF}"/>
              </a:ext>
            </a:extLst>
          </p:cNvPr>
          <p:cNvSpPr txBox="1"/>
          <p:nvPr/>
        </p:nvSpPr>
        <p:spPr>
          <a:xfrm>
            <a:off x="2461195" y="6488668"/>
            <a:ext cx="1339703" cy="369332"/>
          </a:xfrm>
          <a:prstGeom prst="rect">
            <a:avLst/>
          </a:prstGeom>
          <a:noFill/>
        </p:spPr>
        <p:txBody>
          <a:bodyPr wrap="square" rtlCol="0">
            <a:spAutoFit/>
          </a:bodyPr>
          <a:lstStyle/>
          <a:p>
            <a:r>
              <a:rPr lang="zh-CN" altLang="en-US" dirty="0"/>
              <a:t>多任务模型</a:t>
            </a:r>
          </a:p>
        </p:txBody>
      </p:sp>
      <p:sp>
        <p:nvSpPr>
          <p:cNvPr id="15" name="文本框 14">
            <a:extLst>
              <a:ext uri="{FF2B5EF4-FFF2-40B4-BE49-F238E27FC236}">
                <a16:creationId xmlns:a16="http://schemas.microsoft.com/office/drawing/2014/main" id="{57FA3F1A-EDB0-4781-8D67-502AE6CCC8C2}"/>
              </a:ext>
            </a:extLst>
          </p:cNvPr>
          <p:cNvSpPr txBox="1"/>
          <p:nvPr/>
        </p:nvSpPr>
        <p:spPr>
          <a:xfrm>
            <a:off x="8391104" y="6552092"/>
            <a:ext cx="1657168" cy="369332"/>
          </a:xfrm>
          <a:prstGeom prst="rect">
            <a:avLst/>
          </a:prstGeom>
          <a:noFill/>
        </p:spPr>
        <p:txBody>
          <a:bodyPr wrap="square" rtlCol="0">
            <a:spAutoFit/>
          </a:bodyPr>
          <a:lstStyle/>
          <a:p>
            <a:r>
              <a:rPr lang="zh-CN" altLang="en-US" dirty="0"/>
              <a:t>单一任务模型</a:t>
            </a:r>
          </a:p>
        </p:txBody>
      </p:sp>
      <p:sp>
        <p:nvSpPr>
          <p:cNvPr id="3" name="矩形 2">
            <a:extLst>
              <a:ext uri="{FF2B5EF4-FFF2-40B4-BE49-F238E27FC236}">
                <a16:creationId xmlns:a16="http://schemas.microsoft.com/office/drawing/2014/main" id="{28850A36-9A28-476A-B35B-BBEA693B5F55}"/>
              </a:ext>
            </a:extLst>
          </p:cNvPr>
          <p:cNvSpPr/>
          <p:nvPr/>
        </p:nvSpPr>
        <p:spPr>
          <a:xfrm>
            <a:off x="6759989" y="2060876"/>
            <a:ext cx="1519294" cy="712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不合理</a:t>
            </a:r>
          </a:p>
        </p:txBody>
      </p:sp>
    </p:spTree>
    <p:extLst>
      <p:ext uri="{BB962C8B-B14F-4D97-AF65-F5344CB8AC3E}">
        <p14:creationId xmlns:p14="http://schemas.microsoft.com/office/powerpoint/2010/main" val="348230933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853432"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多任务模型非机动车分支与非机动车模型预测可视化对比图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D87F631C-9658-4A21-8EE5-EEC68F63462D}"/>
              </a:ext>
            </a:extLst>
          </p:cNvPr>
          <p:cNvPicPr/>
          <p:nvPr/>
        </p:nvPicPr>
        <p:blipFill rotWithShape="1">
          <a:blip r:embed="rId3" cstate="print">
            <a:extLst>
              <a:ext uri="{28A0092B-C50C-407E-A947-70E740481C1C}">
                <a14:useLocalDpi xmlns:a14="http://schemas.microsoft.com/office/drawing/2010/main" val="0"/>
              </a:ext>
            </a:extLst>
          </a:blip>
          <a:srcRect l="11357" t="17842" r="10179" b="16056"/>
          <a:stretch/>
        </p:blipFill>
        <p:spPr bwMode="auto">
          <a:xfrm>
            <a:off x="179099" y="971339"/>
            <a:ext cx="5466789" cy="5572872"/>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895A3395-C720-4702-A1DD-A71974825366}"/>
              </a:ext>
            </a:extLst>
          </p:cNvPr>
          <p:cNvPicPr/>
          <p:nvPr/>
        </p:nvPicPr>
        <p:blipFill rotWithShape="1">
          <a:blip r:embed="rId4" cstate="print">
            <a:extLst>
              <a:ext uri="{28A0092B-C50C-407E-A947-70E740481C1C}">
                <a14:useLocalDpi xmlns:a14="http://schemas.microsoft.com/office/drawing/2010/main" val="0"/>
              </a:ext>
            </a:extLst>
          </a:blip>
          <a:srcRect l="11154" t="13584" r="10182" b="11595"/>
          <a:stretch/>
        </p:blipFill>
        <p:spPr bwMode="auto">
          <a:xfrm>
            <a:off x="6262093" y="989852"/>
            <a:ext cx="5105282" cy="5572873"/>
          </a:xfrm>
          <a:prstGeom prst="rect">
            <a:avLst/>
          </a:prstGeom>
          <a:noFill/>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34FF3E17-ECA8-4350-BC4F-36D9F6BDB822}"/>
              </a:ext>
            </a:extLst>
          </p:cNvPr>
          <p:cNvSpPr txBox="1"/>
          <p:nvPr/>
        </p:nvSpPr>
        <p:spPr>
          <a:xfrm>
            <a:off x="8170513" y="6525696"/>
            <a:ext cx="1657168" cy="369332"/>
          </a:xfrm>
          <a:prstGeom prst="rect">
            <a:avLst/>
          </a:prstGeom>
          <a:noFill/>
        </p:spPr>
        <p:txBody>
          <a:bodyPr wrap="square" rtlCol="0">
            <a:spAutoFit/>
          </a:bodyPr>
          <a:lstStyle/>
          <a:p>
            <a:r>
              <a:rPr lang="zh-CN" altLang="en-US" b="1" dirty="0"/>
              <a:t>单一任务模型</a:t>
            </a:r>
          </a:p>
        </p:txBody>
      </p:sp>
      <p:sp>
        <p:nvSpPr>
          <p:cNvPr id="14" name="文本框 13">
            <a:extLst>
              <a:ext uri="{FF2B5EF4-FFF2-40B4-BE49-F238E27FC236}">
                <a16:creationId xmlns:a16="http://schemas.microsoft.com/office/drawing/2014/main" id="{B269E930-BD56-44EA-A374-66B50BF0F897}"/>
              </a:ext>
            </a:extLst>
          </p:cNvPr>
          <p:cNvSpPr txBox="1"/>
          <p:nvPr/>
        </p:nvSpPr>
        <p:spPr>
          <a:xfrm>
            <a:off x="2461195" y="6488668"/>
            <a:ext cx="1339703" cy="369332"/>
          </a:xfrm>
          <a:prstGeom prst="rect">
            <a:avLst/>
          </a:prstGeom>
          <a:noFill/>
        </p:spPr>
        <p:txBody>
          <a:bodyPr wrap="square" rtlCol="0">
            <a:spAutoFit/>
          </a:bodyPr>
          <a:lstStyle/>
          <a:p>
            <a:r>
              <a:rPr lang="zh-CN" altLang="en-US" b="1" dirty="0"/>
              <a:t>多任务模型</a:t>
            </a:r>
          </a:p>
        </p:txBody>
      </p:sp>
      <p:sp>
        <p:nvSpPr>
          <p:cNvPr id="2" name="矩形 1">
            <a:extLst>
              <a:ext uri="{FF2B5EF4-FFF2-40B4-BE49-F238E27FC236}">
                <a16:creationId xmlns:a16="http://schemas.microsoft.com/office/drawing/2014/main" id="{21A003B3-B79D-4646-8FA4-BF8B9D0F2B2A}"/>
              </a:ext>
            </a:extLst>
          </p:cNvPr>
          <p:cNvSpPr/>
          <p:nvPr/>
        </p:nvSpPr>
        <p:spPr>
          <a:xfrm>
            <a:off x="3104707" y="1733107"/>
            <a:ext cx="1839433" cy="691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多模预测</a:t>
            </a:r>
          </a:p>
        </p:txBody>
      </p:sp>
    </p:spTree>
    <p:extLst>
      <p:ext uri="{BB962C8B-B14F-4D97-AF65-F5344CB8AC3E}">
        <p14:creationId xmlns:p14="http://schemas.microsoft.com/office/powerpoint/2010/main" val="222338020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808568" cy="800219"/>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r>
              <a:rPr lang="en-US" altLang="zh-CN" sz="2300" dirty="0">
                <a:solidFill>
                  <a:srgbClr val="224982"/>
                </a:solidFill>
                <a:latin typeface="微软雅黑" panose="020B0503020204020204" pitchFamily="34" charset="-122"/>
                <a:ea typeface="微软雅黑" panose="020B0503020204020204" pitchFamily="34" charset="-122"/>
              </a:rPr>
              <a:t>-</a:t>
            </a:r>
            <a:r>
              <a:rPr lang="zh-CN" altLang="en-US" sz="2300" dirty="0">
                <a:solidFill>
                  <a:srgbClr val="224982"/>
                </a:solidFill>
                <a:latin typeface="微软雅黑" panose="020B0503020204020204" pitchFamily="34" charset="-122"/>
                <a:ea typeface="微软雅黑" panose="020B0503020204020204" pitchFamily="34" charset="-122"/>
              </a:rPr>
              <a:t>模型定量分析</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16242D7-5295-430F-A6BF-6598FDFB08BB}"/>
              </a:ext>
            </a:extLst>
          </p:cNvPr>
          <p:cNvSpPr txBox="1"/>
          <p:nvPr/>
        </p:nvSpPr>
        <p:spPr>
          <a:xfrm>
            <a:off x="783309" y="692658"/>
            <a:ext cx="11252747" cy="2537874"/>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，一种数据驱动的轨迹预测方法。</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-LSTM</a:t>
            </a:r>
            <a:r>
              <a:rPr lang="zh-CN" altLang="zh-CN" sz="1800" dirty="0">
                <a:effectLst/>
                <a:latin typeface="Times New Roman" panose="02020603050405020304" pitchFamily="18" charset="0"/>
                <a:ea typeface="宋体" panose="02010600030101010101" pitchFamily="2" charset="-122"/>
              </a:rPr>
              <a:t>，将每个行人与一个</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单元关联起来，利用栅格占有图模型收集并预测邻近行人的隐藏状态。</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GAN</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rPr>
              <a:t>网络方法，对行人轨迹进行多模预测。</a:t>
            </a:r>
          </a:p>
          <a:p>
            <a:pPr algn="just">
              <a:lnSpc>
                <a:spcPct val="150000"/>
              </a:lnSpc>
            </a:pPr>
            <a:r>
              <a:rPr lang="en-US" altLang="zh-CN" sz="1800" dirty="0">
                <a:effectLst/>
                <a:latin typeface="Times New Roman" panose="02020603050405020304" pitchFamily="18" charset="0"/>
                <a:ea typeface="宋体" panose="02010600030101010101" pitchFamily="2" charset="-122"/>
              </a:rPr>
              <a:t>Sophie</a:t>
            </a:r>
            <a:r>
              <a:rPr lang="zh-CN" altLang="zh-CN" sz="1800" dirty="0">
                <a:effectLst/>
                <a:latin typeface="Times New Roman" panose="02020603050405020304" pitchFamily="18" charset="0"/>
                <a:ea typeface="宋体" panose="02010600030101010101" pitchFamily="2" charset="-122"/>
              </a:rPr>
              <a:t>，基于物理场景和社会注意的轨迹预测生成模型。</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a:t>
            </a:r>
            <a:r>
              <a:rPr lang="en-US" altLang="zh-CN" sz="1800" dirty="0" err="1">
                <a:effectLst/>
                <a:latin typeface="Times New Roman" panose="02020603050405020304" pitchFamily="18" charset="0"/>
                <a:ea typeface="宋体" panose="02010600030101010101" pitchFamily="2" charset="-122"/>
              </a:rPr>
              <a:t>BiGAT</a:t>
            </a:r>
            <a:r>
              <a:rPr lang="zh-CN" altLang="zh-CN" sz="1800" dirty="0">
                <a:effectLst/>
                <a:latin typeface="Times New Roman" panose="02020603050405020304" pitchFamily="18" charset="0"/>
                <a:ea typeface="宋体" panose="02010600030101010101" pitchFamily="2" charset="-122"/>
              </a:rPr>
              <a:t>，基于图注意力网络的轨迹预测生成模型。</a:t>
            </a:r>
          </a:p>
          <a:p>
            <a:pPr>
              <a:lnSpc>
                <a:spcPct val="150000"/>
              </a:lnSpc>
            </a:pPr>
            <a:r>
              <a:rPr lang="en-US" altLang="zh-CN" sz="1800" dirty="0">
                <a:effectLst/>
                <a:latin typeface="Times New Roman" panose="02020603050405020304" pitchFamily="18" charset="0"/>
                <a:ea typeface="宋体" panose="02010600030101010101" pitchFamily="2" charset="-122"/>
              </a:rPr>
              <a:t>Social-STGCNN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，一种使用图网络建模和时间卷积预测的轨迹预测模型。</a:t>
            </a:r>
            <a:endParaRPr lang="zh-CN" altLang="en-US" dirty="0"/>
          </a:p>
        </p:txBody>
      </p:sp>
      <p:graphicFrame>
        <p:nvGraphicFramePr>
          <p:cNvPr id="4" name="表格 3">
            <a:extLst>
              <a:ext uri="{FF2B5EF4-FFF2-40B4-BE49-F238E27FC236}">
                <a16:creationId xmlns:a16="http://schemas.microsoft.com/office/drawing/2014/main" id="{8C4A1D7F-6C87-4BDF-81C2-DA542159774F}"/>
              </a:ext>
            </a:extLst>
          </p:cNvPr>
          <p:cNvGraphicFramePr>
            <a:graphicFrameLocks noGrp="1"/>
          </p:cNvGraphicFramePr>
          <p:nvPr>
            <p:extLst>
              <p:ext uri="{D42A27DB-BD31-4B8C-83A1-F6EECF244321}">
                <p14:modId xmlns:p14="http://schemas.microsoft.com/office/powerpoint/2010/main" val="1995042374"/>
              </p:ext>
            </p:extLst>
          </p:nvPr>
        </p:nvGraphicFramePr>
        <p:xfrm>
          <a:off x="469627" y="3166125"/>
          <a:ext cx="11252745" cy="3418910"/>
        </p:xfrm>
        <a:graphic>
          <a:graphicData uri="http://schemas.openxmlformats.org/drawingml/2006/table">
            <a:tbl>
              <a:tblPr>
                <a:tableStyleId>{5C22544A-7EE6-4342-B048-85BDC9FD1C3A}</a:tableStyleId>
              </a:tblPr>
              <a:tblGrid>
                <a:gridCol w="2250549">
                  <a:extLst>
                    <a:ext uri="{9D8B030D-6E8A-4147-A177-3AD203B41FA5}">
                      <a16:colId xmlns:a16="http://schemas.microsoft.com/office/drawing/2014/main" val="3759487569"/>
                    </a:ext>
                  </a:extLst>
                </a:gridCol>
                <a:gridCol w="2250549">
                  <a:extLst>
                    <a:ext uri="{9D8B030D-6E8A-4147-A177-3AD203B41FA5}">
                      <a16:colId xmlns:a16="http://schemas.microsoft.com/office/drawing/2014/main" val="2219111265"/>
                    </a:ext>
                  </a:extLst>
                </a:gridCol>
                <a:gridCol w="2250549">
                  <a:extLst>
                    <a:ext uri="{9D8B030D-6E8A-4147-A177-3AD203B41FA5}">
                      <a16:colId xmlns:a16="http://schemas.microsoft.com/office/drawing/2014/main" val="1931671579"/>
                    </a:ext>
                  </a:extLst>
                </a:gridCol>
                <a:gridCol w="2250549">
                  <a:extLst>
                    <a:ext uri="{9D8B030D-6E8A-4147-A177-3AD203B41FA5}">
                      <a16:colId xmlns:a16="http://schemas.microsoft.com/office/drawing/2014/main" val="1836496769"/>
                    </a:ext>
                  </a:extLst>
                </a:gridCol>
                <a:gridCol w="2250549">
                  <a:extLst>
                    <a:ext uri="{9D8B030D-6E8A-4147-A177-3AD203B41FA5}">
                      <a16:colId xmlns:a16="http://schemas.microsoft.com/office/drawing/2014/main" val="3441181323"/>
                    </a:ext>
                  </a:extLst>
                </a:gridCol>
              </a:tblGrid>
              <a:tr h="238432">
                <a:tc>
                  <a:txBody>
                    <a:bodyPr/>
                    <a:lstStyle/>
                    <a:p>
                      <a:pPr indent="127000" algn="ctr">
                        <a:lnSpc>
                          <a:spcPct val="125000"/>
                        </a:lnSpc>
                      </a:pPr>
                      <a:r>
                        <a:rPr lang="zh-CN" sz="1600" dirty="0">
                          <a:effectLst/>
                        </a:rPr>
                        <a:t>模型</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600" dirty="0">
                          <a:effectLst/>
                        </a:rPr>
                        <a:t>时间</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195863"/>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Linear</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5723627"/>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LSTM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499579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S-LSTM</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0629812"/>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S-GAN-20P</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3561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Sophie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05350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Social-BiGAT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9144381"/>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Social-STGCNN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9064974"/>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2616290"/>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9001308"/>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14636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0384399"/>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347433"/>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a:effectLst/>
                          <a:latin typeface="Times New Roman" panose="02020603050405020304" pitchFamily="18" charset="0"/>
                          <a:cs typeface="Times New Roman" panose="02020603050405020304" pitchFamily="18" charset="0"/>
                        </a:rPr>
                        <a:t>0.52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5980444"/>
                  </a:ext>
                </a:extLst>
              </a:tr>
            </a:tbl>
          </a:graphicData>
        </a:graphic>
      </p:graphicFrame>
      <p:sp>
        <p:nvSpPr>
          <p:cNvPr id="2" name="矩形 1">
            <a:extLst>
              <a:ext uri="{FF2B5EF4-FFF2-40B4-BE49-F238E27FC236}">
                <a16:creationId xmlns:a16="http://schemas.microsoft.com/office/drawing/2014/main" id="{99F0591B-407A-4CD7-BCE8-C077AB1A913C}"/>
              </a:ext>
            </a:extLst>
          </p:cNvPr>
          <p:cNvSpPr/>
          <p:nvPr/>
        </p:nvSpPr>
        <p:spPr>
          <a:xfrm>
            <a:off x="469627" y="5847907"/>
            <a:ext cx="11252745" cy="7558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648168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行人多任务多模预测结果可视化分析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7070626-641B-4CC2-9F07-E3E71EF971F2}"/>
              </a:ext>
            </a:extLst>
          </p:cNvPr>
          <p:cNvPicPr>
            <a:picLocks noChangeAspect="1"/>
          </p:cNvPicPr>
          <p:nvPr/>
        </p:nvPicPr>
        <p:blipFill>
          <a:blip r:embed="rId3"/>
          <a:stretch>
            <a:fillRect/>
          </a:stretch>
        </p:blipFill>
        <p:spPr>
          <a:xfrm>
            <a:off x="1320342" y="800100"/>
            <a:ext cx="9551316" cy="5836916"/>
          </a:xfrm>
          <a:prstGeom prst="rect">
            <a:avLst/>
          </a:prstGeom>
        </p:spPr>
      </p:pic>
      <p:sp>
        <p:nvSpPr>
          <p:cNvPr id="2" name="矩形 1">
            <a:extLst>
              <a:ext uri="{FF2B5EF4-FFF2-40B4-BE49-F238E27FC236}">
                <a16:creationId xmlns:a16="http://schemas.microsoft.com/office/drawing/2014/main" id="{80E6B18D-D6AF-456B-8550-A7EAF97555C5}"/>
              </a:ext>
            </a:extLst>
          </p:cNvPr>
          <p:cNvSpPr/>
          <p:nvPr/>
        </p:nvSpPr>
        <p:spPr>
          <a:xfrm>
            <a:off x="11004698" y="1796902"/>
            <a:ext cx="616688" cy="815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等待</a:t>
            </a:r>
          </a:p>
        </p:txBody>
      </p:sp>
      <p:sp>
        <p:nvSpPr>
          <p:cNvPr id="3" name="矩形 2">
            <a:extLst>
              <a:ext uri="{FF2B5EF4-FFF2-40B4-BE49-F238E27FC236}">
                <a16:creationId xmlns:a16="http://schemas.microsoft.com/office/drawing/2014/main" id="{EE45CB53-291B-431E-ADED-A6A31929FAD4}"/>
              </a:ext>
            </a:extLst>
          </p:cNvPr>
          <p:cNvSpPr/>
          <p:nvPr/>
        </p:nvSpPr>
        <p:spPr>
          <a:xfrm>
            <a:off x="3264195" y="6368902"/>
            <a:ext cx="1339703" cy="45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违反交规</a:t>
            </a:r>
          </a:p>
        </p:txBody>
      </p:sp>
      <p:sp>
        <p:nvSpPr>
          <p:cNvPr id="4" name="矩形 3">
            <a:extLst>
              <a:ext uri="{FF2B5EF4-FFF2-40B4-BE49-F238E27FC236}">
                <a16:creationId xmlns:a16="http://schemas.microsoft.com/office/drawing/2014/main" id="{FB6C4DDF-3391-40C6-A0EE-01EB72C6A7B8}"/>
              </a:ext>
            </a:extLst>
          </p:cNvPr>
          <p:cNvSpPr/>
          <p:nvPr/>
        </p:nvSpPr>
        <p:spPr>
          <a:xfrm>
            <a:off x="7581014" y="6368902"/>
            <a:ext cx="1339703" cy="45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交互</a:t>
            </a:r>
          </a:p>
        </p:txBody>
      </p:sp>
    </p:spTree>
    <p:extLst>
      <p:ext uri="{BB962C8B-B14F-4D97-AF65-F5344CB8AC3E}">
        <p14:creationId xmlns:p14="http://schemas.microsoft.com/office/powerpoint/2010/main" val="384999716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WeChat_20210609205334">
            <a:hlinkClick r:id="" action="ppaction://media"/>
            <a:extLst>
              <a:ext uri="{FF2B5EF4-FFF2-40B4-BE49-F238E27FC236}">
                <a16:creationId xmlns:a16="http://schemas.microsoft.com/office/drawing/2014/main" id="{3003032A-F001-46E4-AF2D-668561394B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62" y="1763232"/>
            <a:ext cx="12114676" cy="3331536"/>
          </a:xfrm>
          <a:prstGeom prst="rect">
            <a:avLst/>
          </a:prstGeom>
        </p:spPr>
      </p:pic>
      <p:sp>
        <p:nvSpPr>
          <p:cNvPr id="3" name="文本框 2">
            <a:extLst>
              <a:ext uri="{FF2B5EF4-FFF2-40B4-BE49-F238E27FC236}">
                <a16:creationId xmlns:a16="http://schemas.microsoft.com/office/drawing/2014/main" id="{2DD3B3A4-81E5-4979-9D18-4E8AD6A5666C}"/>
              </a:ext>
            </a:extLst>
          </p:cNvPr>
          <p:cNvSpPr txBox="1"/>
          <p:nvPr/>
        </p:nvSpPr>
        <p:spPr>
          <a:xfrm>
            <a:off x="1669311" y="887977"/>
            <a:ext cx="9558670" cy="461665"/>
          </a:xfrm>
          <a:prstGeom prst="rect">
            <a:avLst/>
          </a:prstGeom>
          <a:noFill/>
        </p:spPr>
        <p:txBody>
          <a:bodyPr wrap="square" rtlCol="0">
            <a:spAutoFit/>
          </a:bodyPr>
          <a:lstStyle/>
          <a:p>
            <a:r>
              <a:rPr lang="zh-CN" altLang="en-US" sz="2400" dirty="0"/>
              <a:t>北京亦庄 百度</a:t>
            </a:r>
            <a:r>
              <a:rPr lang="en-US" altLang="zh-CN" sz="2400" dirty="0"/>
              <a:t>Apollo</a:t>
            </a:r>
            <a:r>
              <a:rPr lang="zh-CN" altLang="en-US" sz="2400" dirty="0"/>
              <a:t>自动驾驶汽车 多任务多模概率预测模型算法测试</a:t>
            </a:r>
          </a:p>
        </p:txBody>
      </p:sp>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00"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3540" objId="3"/>
        <p14:stopEvt time="28073"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项目背景介绍</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RECORD 2.mov">
            <a:hlinkClick r:id="" action="ppaction://media"/>
            <a:extLst>
              <a:ext uri="{FF2B5EF4-FFF2-40B4-BE49-F238E27FC236}">
                <a16:creationId xmlns:a16="http://schemas.microsoft.com/office/drawing/2014/main" id="{70849DBA-C7A3-429A-A0C3-8A5500A1B27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44073" y="1066801"/>
            <a:ext cx="6147927" cy="4876798"/>
          </a:xfrm>
          <a:prstGeom prst="rect">
            <a:avLst/>
          </a:prstGeom>
        </p:spPr>
      </p:pic>
      <p:pic>
        <p:nvPicPr>
          <p:cNvPr id="13" name="RECORD 1.mov">
            <a:hlinkClick r:id="" action="ppaction://media"/>
            <a:extLst>
              <a:ext uri="{FF2B5EF4-FFF2-40B4-BE49-F238E27FC236}">
                <a16:creationId xmlns:a16="http://schemas.microsoft.com/office/drawing/2014/main" id="{FA50F7C6-A167-4707-A0EE-1089C37FA283}"/>
              </a:ext>
            </a:extLst>
          </p:cNvPr>
          <p:cNvPicPr>
            <a:picLocks noChangeAspect="1"/>
          </p:cNvPicPr>
          <p:nvPr>
            <a:videoFile r:link="rId3"/>
            <p:extLst>
              <p:ext uri="{DAA4B4D4-6D71-4841-9C94-3DE7FCFB9230}">
                <p14:media xmlns:p14="http://schemas.microsoft.com/office/powerpoint/2010/main" r:embed="rId4">
                  <p14:trim st="3470"/>
                </p14:media>
              </p:ext>
            </p:extLst>
          </p:nvPr>
        </p:nvPicPr>
        <p:blipFill>
          <a:blip r:embed="rId8"/>
          <a:stretch>
            <a:fillRect/>
          </a:stretch>
        </p:blipFill>
        <p:spPr>
          <a:xfrm>
            <a:off x="-1" y="1066801"/>
            <a:ext cx="6147927" cy="4876798"/>
          </a:xfrm>
          <a:prstGeom prst="rect">
            <a:avLst/>
          </a:prstGeom>
        </p:spPr>
      </p:pic>
      <p:sp>
        <p:nvSpPr>
          <p:cNvPr id="4" name="文本框 3">
            <a:extLst>
              <a:ext uri="{FF2B5EF4-FFF2-40B4-BE49-F238E27FC236}">
                <a16:creationId xmlns:a16="http://schemas.microsoft.com/office/drawing/2014/main" id="{11D4CB7A-9E0B-4684-B135-E906112C8B4C}"/>
              </a:ext>
            </a:extLst>
          </p:cNvPr>
          <p:cNvSpPr txBox="1"/>
          <p:nvPr/>
        </p:nvSpPr>
        <p:spPr>
          <a:xfrm>
            <a:off x="8357808" y="6068496"/>
            <a:ext cx="1520456" cy="400110"/>
          </a:xfrm>
          <a:prstGeom prst="rect">
            <a:avLst/>
          </a:prstGeom>
          <a:noFill/>
        </p:spPr>
        <p:txBody>
          <a:bodyPr wrap="square" rtlCol="0">
            <a:spAutoFit/>
          </a:bodyPr>
          <a:lstStyle/>
          <a:p>
            <a:r>
              <a:rPr lang="zh-CN" altLang="en-US" sz="2000" b="1" dirty="0"/>
              <a:t>多任务模型</a:t>
            </a:r>
          </a:p>
        </p:txBody>
      </p:sp>
      <p:sp>
        <p:nvSpPr>
          <p:cNvPr id="14" name="文本框 13">
            <a:extLst>
              <a:ext uri="{FF2B5EF4-FFF2-40B4-BE49-F238E27FC236}">
                <a16:creationId xmlns:a16="http://schemas.microsoft.com/office/drawing/2014/main" id="{68E4DF90-655E-416E-A9B3-B7DC055E00EE}"/>
              </a:ext>
            </a:extLst>
          </p:cNvPr>
          <p:cNvSpPr txBox="1"/>
          <p:nvPr/>
        </p:nvSpPr>
        <p:spPr>
          <a:xfrm>
            <a:off x="2313737" y="6068496"/>
            <a:ext cx="1790430" cy="400110"/>
          </a:xfrm>
          <a:prstGeom prst="rect">
            <a:avLst/>
          </a:prstGeom>
          <a:noFill/>
        </p:spPr>
        <p:txBody>
          <a:bodyPr wrap="square" rtlCol="0">
            <a:spAutoFit/>
          </a:bodyPr>
          <a:lstStyle/>
          <a:p>
            <a:r>
              <a:rPr lang="zh-CN" altLang="en-US" sz="2000" b="1" dirty="0"/>
              <a:t>单一任务模型</a:t>
            </a:r>
          </a:p>
        </p:txBody>
      </p:sp>
    </p:spTree>
    <p:extLst>
      <p:ext uri="{BB962C8B-B14F-4D97-AF65-F5344CB8AC3E}">
        <p14:creationId xmlns:p14="http://schemas.microsoft.com/office/powerpoint/2010/main" val="3472391975"/>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283" fill="hold"/>
                                        <p:tgtEl>
                                          <p:spTgt spid="11"/>
                                        </p:tgtEl>
                                      </p:cBhvr>
                                    </p:cmd>
                                  </p:childTnLst>
                                </p:cTn>
                              </p:par>
                              <p:par>
                                <p:cTn id="7" presetID="1" presetClass="mediacall" presetSubtype="0" fill="hold" nodeType="withEffect">
                                  <p:stCondLst>
                                    <p:cond delay="0"/>
                                  </p:stCondLst>
                                  <p:childTnLst>
                                    <p:cmd type="call" cmd="playFrom(0.0)">
                                      <p:cBhvr>
                                        <p:cTn id="8" dur="1091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1"/>
                                        </p:tgtEl>
                                      </p:cBhvr>
                                    </p:cmd>
                                  </p:childTnLst>
                                </p:cTn>
                              </p:par>
                            </p:childTnLst>
                          </p:cTn>
                        </p:par>
                      </p:childTnLst>
                    </p:cTn>
                  </p:par>
                </p:childTnLst>
              </p:cTn>
              <p:nextCondLst>
                <p:cond evt="onClick" delay="0">
                  <p:tgtEl>
                    <p:spTgt spid="11"/>
                  </p:tgtEl>
                </p:cond>
              </p:nextCondLst>
            </p:seq>
            <p:video>
              <p:cMediaNode vol="80000">
                <p:cTn id="14" fill="hold" display="0">
                  <p:stCondLst>
                    <p:cond delay="indefinite"/>
                  </p:stCondLst>
                </p:cTn>
                <p:tgtEl>
                  <p:spTgt spid="11"/>
                </p:tgtEl>
              </p:cMediaNode>
            </p:video>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p:cTn id="20" fill="hold" display="0">
                  <p:stCondLst>
                    <p:cond delay="indefinite"/>
                  </p:stCondLst>
                </p:cTn>
                <p:tgtEl>
                  <p:spTgt spid="1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2" name="文本框 21">
            <a:extLst>
              <a:ext uri="{FF2B5EF4-FFF2-40B4-BE49-F238E27FC236}">
                <a16:creationId xmlns:a16="http://schemas.microsoft.com/office/drawing/2014/main" id="{3FE01CE3-C721-40EB-A651-EDFE30205D68}"/>
              </a:ext>
            </a:extLst>
          </p:cNvPr>
          <p:cNvSpPr txBox="1"/>
          <p:nvPr/>
        </p:nvSpPr>
        <p:spPr>
          <a:xfrm>
            <a:off x="1166477" y="1089345"/>
            <a:ext cx="9859046" cy="4919937"/>
          </a:xfrm>
          <a:prstGeom prst="rect">
            <a:avLst/>
          </a:prstGeom>
          <a:noFill/>
        </p:spPr>
        <p:txBody>
          <a:bodyPr wrap="square">
            <a:spAutoFit/>
          </a:bodyPr>
          <a:lstStyle/>
          <a:p>
            <a:pPr marL="265430" algn="ctr">
              <a:lnSpc>
                <a:spcPct val="150000"/>
              </a:lnSpc>
              <a:spcAft>
                <a:spcPts val="1200"/>
              </a:spcAft>
            </a:pPr>
            <a:r>
              <a:rPr lang="zh-CN" altLang="zh-CN" sz="2400" kern="1600" dirty="0">
                <a:effectLst/>
                <a:latin typeface="Cambria" panose="02040503050406030204" pitchFamily="18" charset="0"/>
                <a:ea typeface="黑体" panose="02010609060101010101" pitchFamily="49" charset="-122"/>
                <a:cs typeface="宋体" panose="02010600030101010101" pitchFamily="2" charset="-122"/>
              </a:rPr>
              <a:t>攻读硕士学位期间发表学术论文情况</a:t>
            </a: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1.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基于社会注意力机制的行人轨迹预测方法研究</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通信学报</a:t>
            </a:r>
            <a:r>
              <a:rPr lang="en-US" altLang="zh-CN" sz="1800" dirty="0">
                <a:effectLst/>
                <a:latin typeface="Times New Roman" panose="02020603050405020304" pitchFamily="18" charset="0"/>
                <a:ea typeface="宋体" panose="02010600030101010101" pitchFamily="2" charset="-122"/>
              </a:rPr>
              <a:t>, 2020, 41(06): 175-183. EI</a:t>
            </a:r>
            <a:r>
              <a:rPr lang="zh-CN" altLang="zh-CN" sz="1800" dirty="0">
                <a:effectLst/>
                <a:latin typeface="Times New Roman" panose="02020603050405020304" pitchFamily="18" charset="0"/>
                <a:ea typeface="宋体" panose="02010600030101010101" pitchFamily="2" charset="-122"/>
              </a:rPr>
              <a:t>检索期刊</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2. </a:t>
            </a:r>
            <a:r>
              <a:rPr lang="en-US" altLang="zh-CN" sz="1800" dirty="0" err="1">
                <a:effectLst/>
                <a:latin typeface="Times New Roman" panose="02020603050405020304" pitchFamily="18" charset="0"/>
                <a:ea typeface="宋体" panose="02010600030101010101" pitchFamily="2" charset="-122"/>
              </a:rPr>
              <a:t>Linhui</a:t>
            </a:r>
            <a:r>
              <a:rPr lang="en-US" altLang="zh-CN" sz="1800" dirty="0">
                <a:effectLst/>
                <a:latin typeface="Times New Roman" panose="02020603050405020304" pitchFamily="18" charset="0"/>
                <a:ea typeface="宋体" panose="02010600030101010101" pitchFamily="2" charset="-122"/>
              </a:rPr>
              <a:t> Li, </a:t>
            </a:r>
            <a:r>
              <a:rPr lang="en-US" altLang="zh-CN" sz="1800" b="1" dirty="0">
                <a:effectLst/>
                <a:latin typeface="Times New Roman" panose="02020603050405020304" pitchFamily="18" charset="0"/>
                <a:ea typeface="宋体" panose="02010600030101010101" pitchFamily="2" charset="-122"/>
              </a:rPr>
              <a:t>Bin Zhou</a:t>
            </a:r>
            <a:r>
              <a:rPr lang="en-US" altLang="zh-CN" sz="1800" dirty="0">
                <a:effectLst/>
                <a:latin typeface="Times New Roman" panose="02020603050405020304" pitchFamily="18" charset="0"/>
                <a:ea typeface="宋体" panose="02010600030101010101" pitchFamily="2" charset="-122"/>
              </a:rPr>
              <a:t>, Jing Lian, et al. Multi-PPTP: Multiple Probabilistic Pedestrian Trajectory Prediction in the complex junction scene. IEEE Transactions on Intelligent Transportation Systems (ITS). 2020. </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Under review</a:t>
            </a:r>
            <a:r>
              <a:rPr lang="zh-CN" altLang="zh-CN" sz="1800" dirty="0">
                <a:effectLst/>
                <a:latin typeface="Times New Roman" panose="02020603050405020304" pitchFamily="18" charset="0"/>
                <a:ea typeface="宋体" panose="02010600030101010101" pitchFamily="2" charset="-122"/>
              </a:rPr>
              <a:t>本硕士论文第四章）</a:t>
            </a: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3.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行人轨迹预测方法综述</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智能科学与技术学报</a:t>
            </a:r>
            <a:r>
              <a:rPr lang="en-US" altLang="zh-CN" sz="1800" dirty="0">
                <a:effectLst/>
                <a:latin typeface="Times New Roman" panose="02020603050405020304" pitchFamily="18" charset="0"/>
                <a:ea typeface="宋体" panose="02010600030101010101" pitchFamily="2" charset="-122"/>
              </a:rPr>
              <a:t>, 2020, 12: 56-68.</a:t>
            </a:r>
            <a:r>
              <a:rPr lang="zh-CN" altLang="zh-CN" sz="1800" dirty="0">
                <a:effectLst/>
                <a:latin typeface="Times New Roman" panose="02020603050405020304" pitchFamily="18" charset="0"/>
                <a:ea typeface="宋体" panose="02010600030101010101" pitchFamily="2" charset="-122"/>
              </a:rPr>
              <a:t>（本硕士论文第一章）</a:t>
            </a: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4.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王欣然</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a:t>
            </a:r>
            <a:r>
              <a:rPr lang="en-US" altLang="zh-CN" sz="1800" b="1"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基于人</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车交互的行人轨迹预测</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中国公路学报</a:t>
            </a:r>
            <a:r>
              <a:rPr lang="en-US" altLang="zh-CN" sz="1800" dirty="0">
                <a:effectLst/>
                <a:latin typeface="Times New Roman" panose="02020603050405020304" pitchFamily="18" charset="0"/>
                <a:ea typeface="宋体" panose="02010600030101010101" pitchFamily="2" charset="-122"/>
              </a:rPr>
              <a:t>, 2020.</a:t>
            </a:r>
            <a:endParaRPr lang="zh-CN" altLang="zh-CN" sz="1800" dirty="0">
              <a:effectLst/>
              <a:latin typeface="Times New Roman" panose="02020603050405020304" pitchFamily="18" charset="0"/>
              <a:ea typeface="宋体" panose="02010600030101010101" pitchFamily="2" charset="-122"/>
            </a:endParaRP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5.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王欣然</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杨曰凯</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一种基于人车交互的</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神经网络行人轨迹预测方法：中国，发明专利，</a:t>
            </a:r>
            <a:r>
              <a:rPr lang="en-US" altLang="zh-CN" sz="1800" dirty="0">
                <a:effectLst/>
                <a:latin typeface="Times New Roman" panose="02020603050405020304" pitchFamily="18" charset="0"/>
                <a:ea typeface="宋体" panose="02010600030101010101" pitchFamily="2" charset="-122"/>
              </a:rPr>
              <a:t>CN 111161322 A.</a:t>
            </a:r>
            <a:endParaRPr lang="zh-CN" altLang="zh-CN" sz="1800" dirty="0">
              <a:effectLst/>
              <a:latin typeface="Times New Roman" panose="02020603050405020304" pitchFamily="18" charset="0"/>
              <a:ea typeface="宋体" panose="02010600030101010101" pitchFamily="2" charset="-122"/>
            </a:endParaRP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6. Jing Lian, Weiwei Ren, </a:t>
            </a:r>
            <a:r>
              <a:rPr lang="en-US" altLang="zh-CN" sz="1800" dirty="0" err="1">
                <a:effectLst/>
                <a:latin typeface="Times New Roman" panose="02020603050405020304" pitchFamily="18" charset="0"/>
                <a:ea typeface="宋体" panose="02010600030101010101" pitchFamily="2" charset="-122"/>
              </a:rPr>
              <a:t>Yafu</a:t>
            </a:r>
            <a:r>
              <a:rPr lang="en-US" altLang="zh-CN" sz="1800" dirty="0">
                <a:effectLst/>
                <a:latin typeface="Times New Roman" panose="02020603050405020304" pitchFamily="18" charset="0"/>
                <a:ea typeface="宋体" panose="02010600030101010101" pitchFamily="2" charset="-122"/>
              </a:rPr>
              <a:t> Zhou, </a:t>
            </a:r>
            <a:r>
              <a:rPr lang="en-US" altLang="zh-CN" sz="1800" b="1" dirty="0">
                <a:effectLst/>
                <a:latin typeface="Times New Roman" panose="02020603050405020304" pitchFamily="18" charset="0"/>
                <a:ea typeface="宋体" panose="02010600030101010101" pitchFamily="2" charset="-122"/>
              </a:rPr>
              <a:t>Bin Zhou</a:t>
            </a:r>
            <a:r>
              <a:rPr lang="en-US" altLang="zh-CN" sz="1800" dirty="0">
                <a:effectLst/>
                <a:latin typeface="Times New Roman" panose="02020603050405020304" pitchFamily="18" charset="0"/>
                <a:ea typeface="宋体" panose="02010600030101010101" pitchFamily="2" charset="-122"/>
              </a:rPr>
              <a:t>. STGCN: Pedestrian Trajectory Prediction Based on a </a:t>
            </a:r>
            <a:r>
              <a:rPr lang="en-US" altLang="zh-CN" sz="1800" dirty="0" err="1">
                <a:effectLst/>
                <a:latin typeface="Times New Roman" panose="02020603050405020304" pitchFamily="18" charset="0"/>
                <a:ea typeface="宋体" panose="02010600030101010101" pitchFamily="2" charset="-122"/>
              </a:rPr>
              <a:t>Spatio</a:t>
            </a:r>
            <a:r>
              <a:rPr lang="en-US" altLang="zh-CN" sz="1800" dirty="0">
                <a:effectLst/>
                <a:latin typeface="Times New Roman" panose="02020603050405020304" pitchFamily="18" charset="0"/>
                <a:ea typeface="宋体" panose="02010600030101010101" pitchFamily="2" charset="-122"/>
              </a:rPr>
              <a:t>-temporal Graph Convolutional Neural Network. Neurocomputing, 2021.</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Under review</a:t>
            </a:r>
            <a:r>
              <a:rPr lang="zh-CN" altLang="zh-CN" sz="1800" dirty="0">
                <a:effectLst/>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2542198896"/>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项目背景介绍</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25" name="文本框 24">
            <a:extLst>
              <a:ext uri="{FF2B5EF4-FFF2-40B4-BE49-F238E27FC236}">
                <a16:creationId xmlns:a16="http://schemas.microsoft.com/office/drawing/2014/main" id="{108DE77D-5F4D-4A63-AA19-84715F415408}"/>
              </a:ext>
            </a:extLst>
          </p:cNvPr>
          <p:cNvSpPr txBox="1"/>
          <p:nvPr/>
        </p:nvSpPr>
        <p:spPr>
          <a:xfrm>
            <a:off x="1280845" y="1381225"/>
            <a:ext cx="800219" cy="4680997"/>
          </a:xfrm>
          <a:prstGeom prst="rect">
            <a:avLst/>
          </a:prstGeom>
          <a:noFill/>
        </p:spPr>
        <p:txBody>
          <a:bodyPr vert="eaVert" wrap="square" rtlCol="0">
            <a:spAutoFit/>
          </a:bodyPr>
          <a:lstStyle/>
          <a:p>
            <a:r>
              <a:rPr kumimoji="1" lang="zh-CN" altLang="en-US" sz="4000" dirty="0"/>
              <a:t>复杂道路交通场景</a:t>
            </a:r>
          </a:p>
        </p:txBody>
      </p:sp>
      <p:pic>
        <p:nvPicPr>
          <p:cNvPr id="26" name="RECORD 1.mov">
            <a:hlinkClick r:id="" action="ppaction://media"/>
            <a:extLst>
              <a:ext uri="{FF2B5EF4-FFF2-40B4-BE49-F238E27FC236}">
                <a16:creationId xmlns:a16="http://schemas.microsoft.com/office/drawing/2014/main" id="{087C9EB4-3B4F-45FB-BA82-1170D779ED9A}"/>
              </a:ext>
            </a:extLst>
          </p:cNvPr>
          <p:cNvPicPr>
            <a:picLocks noChangeAspect="1"/>
          </p:cNvPicPr>
          <p:nvPr>
            <a:videoFile r:link="rId1"/>
            <p:extLst>
              <p:ext uri="{DAA4B4D4-6D71-4841-9C94-3DE7FCFB9230}">
                <p14:media xmlns:p14="http://schemas.microsoft.com/office/powerpoint/2010/main" r:embed="rId2">
                  <p14:trim st="1544"/>
                </p14:media>
              </p:ext>
            </p:extLst>
          </p:nvPr>
        </p:nvPicPr>
        <p:blipFill>
          <a:blip r:embed="rId6"/>
          <a:stretch>
            <a:fillRect/>
          </a:stretch>
        </p:blipFill>
        <p:spPr>
          <a:xfrm>
            <a:off x="3688558" y="816334"/>
            <a:ext cx="7222597" cy="5729273"/>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3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vol="80000">
                <p:cTn id="12" fill="hold" display="0">
                  <p:stCondLst>
                    <p:cond delay="indefinite"/>
                  </p:stCondLst>
                </p:cTn>
                <p:tgtEl>
                  <p:spTgt spid="2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项目背景介绍</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pic>
        <p:nvPicPr>
          <p:cNvPr id="13" name="图片 12">
            <a:extLst>
              <a:ext uri="{FF2B5EF4-FFF2-40B4-BE49-F238E27FC236}">
                <a16:creationId xmlns:a16="http://schemas.microsoft.com/office/drawing/2014/main" id="{47423D9D-7E74-40D0-A29E-C04C2138CA54}"/>
              </a:ext>
            </a:extLst>
          </p:cNvPr>
          <p:cNvPicPr>
            <a:picLocks noChangeAspect="1"/>
          </p:cNvPicPr>
          <p:nvPr/>
        </p:nvPicPr>
        <p:blipFill>
          <a:blip r:embed="rId4"/>
          <a:stretch>
            <a:fillRect/>
          </a:stretch>
        </p:blipFill>
        <p:spPr>
          <a:xfrm>
            <a:off x="2654412" y="798959"/>
            <a:ext cx="8918972" cy="5762625"/>
          </a:xfrm>
          <a:prstGeom prst="rect">
            <a:avLst/>
          </a:prstGeom>
        </p:spPr>
      </p:pic>
      <p:sp>
        <p:nvSpPr>
          <p:cNvPr id="2" name="文本框 1">
            <a:extLst>
              <a:ext uri="{FF2B5EF4-FFF2-40B4-BE49-F238E27FC236}">
                <a16:creationId xmlns:a16="http://schemas.microsoft.com/office/drawing/2014/main" id="{C708D23B-57C9-4305-95A5-59BB7C035690}"/>
              </a:ext>
            </a:extLst>
          </p:cNvPr>
          <p:cNvSpPr txBox="1"/>
          <p:nvPr/>
        </p:nvSpPr>
        <p:spPr>
          <a:xfrm>
            <a:off x="193098" y="1044720"/>
            <a:ext cx="2461314" cy="113877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Baidu Apollo-</a:t>
            </a:r>
            <a:r>
              <a:rPr lang="en-US" altLang="zh-CN" dirty="0" err="1">
                <a:latin typeface="Times New Roman" panose="02020603050405020304" pitchFamily="18" charset="0"/>
                <a:cs typeface="Times New Roman" panose="02020603050405020304" pitchFamily="18" charset="0"/>
              </a:rPr>
              <a:t>Robotaxi</a:t>
            </a:r>
            <a:endParaRPr lang="en-US" altLang="zh-CN" dirty="0">
              <a:latin typeface="Times New Roman" panose="02020603050405020304" pitchFamily="18" charset="0"/>
              <a:cs typeface="Times New Roman" panose="02020603050405020304" pitchFamily="18" charset="0"/>
            </a:endParaRPr>
          </a:p>
          <a:p>
            <a:endParaRPr lang="en-US" altLang="zh-CN" dirty="0"/>
          </a:p>
          <a:p>
            <a:r>
              <a:rPr lang="zh-CN" altLang="en-US" sz="3200" dirty="0"/>
              <a:t>传统方法</a:t>
            </a:r>
          </a:p>
        </p:txBody>
      </p:sp>
    </p:spTree>
    <p:extLst>
      <p:ext uri="{BB962C8B-B14F-4D97-AF65-F5344CB8AC3E}">
        <p14:creationId xmlns:p14="http://schemas.microsoft.com/office/powerpoint/2010/main" val="326369324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42914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轨迹预测研究现状与难点</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45855" y="1111655"/>
            <a:ext cx="4516454" cy="837217"/>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984754" y="1288059"/>
            <a:ext cx="3108589" cy="2650726"/>
          </a:xfrm>
          <a:prstGeom prst="rect">
            <a:avLst/>
          </a:prstGeom>
        </p:spPr>
        <p:txBody>
          <a:bodyPr wrap="square">
            <a:spAutoFit/>
          </a:bodyPr>
          <a:lstStyle/>
          <a:p>
            <a:pPr>
              <a:buClr>
                <a:schemeClr val="tx2">
                  <a:lumMod val="75000"/>
                </a:schemeClr>
              </a:buClr>
            </a:pPr>
            <a:endParaRPr lang="en-US" altLang="zh-CN" sz="2400" b="1"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a:t>
            </a:r>
            <a:r>
              <a:rPr lang="zh-CN" altLang="en-US" sz="2000" b="1" dirty="0">
                <a:solidFill>
                  <a:schemeClr val="tx2">
                    <a:lumMod val="75000"/>
                  </a:schemeClr>
                </a:solidFill>
                <a:latin typeface="+mn-ea"/>
                <a:sym typeface="+mn-ea"/>
              </a:rPr>
              <a:t>拓扑关系</a:t>
            </a:r>
            <a:r>
              <a:rPr lang="zh-CN" altLang="en-US" sz="2000" dirty="0">
                <a:solidFill>
                  <a:schemeClr val="tx2">
                    <a:lumMod val="75000"/>
                  </a:schemeClr>
                </a:solidFill>
                <a:latin typeface="+mn-ea"/>
                <a:sym typeface="+mn-ea"/>
              </a:rPr>
              <a:t>复杂</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a:t>
            </a:r>
            <a:r>
              <a:rPr lang="zh-CN" altLang="en-US" sz="2000" b="1" dirty="0">
                <a:solidFill>
                  <a:schemeClr val="tx2">
                    <a:lumMod val="75000"/>
                  </a:schemeClr>
                </a:solidFill>
                <a:latin typeface="+mn-ea"/>
                <a:sym typeface="+mn-ea"/>
              </a:rPr>
              <a:t>不确定性</a:t>
            </a:r>
            <a:r>
              <a:rPr lang="zh-CN" altLang="en-US" sz="2000" dirty="0">
                <a:solidFill>
                  <a:schemeClr val="tx2">
                    <a:lumMod val="75000"/>
                  </a:schemeClr>
                </a:solidFill>
                <a:latin typeface="+mn-ea"/>
                <a:sym typeface="+mn-ea"/>
              </a:rPr>
              <a:t>高</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车道对障碍物</a:t>
            </a:r>
            <a:r>
              <a:rPr lang="zh-CN" altLang="en-US" sz="2000" b="1" dirty="0">
                <a:solidFill>
                  <a:schemeClr val="tx2">
                    <a:lumMod val="75000"/>
                  </a:schemeClr>
                </a:solidFill>
                <a:latin typeface="+mn-ea"/>
                <a:sym typeface="+mn-ea"/>
              </a:rPr>
              <a:t>约束力</a:t>
            </a:r>
            <a:r>
              <a:rPr lang="zh-CN" altLang="en-US" sz="2000" dirty="0">
                <a:solidFill>
                  <a:schemeClr val="tx2">
                    <a:lumMod val="75000"/>
                  </a:schemeClr>
                </a:solidFill>
                <a:latin typeface="+mn-ea"/>
                <a:sym typeface="+mn-ea"/>
              </a:rPr>
              <a:t>低</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障碍物</a:t>
            </a:r>
            <a:r>
              <a:rPr lang="zh-CN" altLang="en-US" sz="2000" b="1" dirty="0">
                <a:solidFill>
                  <a:schemeClr val="tx2">
                    <a:lumMod val="75000"/>
                  </a:schemeClr>
                </a:solidFill>
                <a:latin typeface="+mn-ea"/>
                <a:sym typeface="+mn-ea"/>
              </a:rPr>
              <a:t>交互性</a:t>
            </a:r>
            <a:r>
              <a:rPr lang="zh-CN" altLang="en-US" sz="2000" dirty="0">
                <a:solidFill>
                  <a:schemeClr val="tx2">
                    <a:lumMod val="75000"/>
                  </a:schemeClr>
                </a:solidFill>
                <a:latin typeface="+mn-ea"/>
                <a:sym typeface="+mn-ea"/>
              </a:rPr>
              <a:t>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8922800" y="3570732"/>
            <a:ext cx="3150368" cy="2830209"/>
          </a:xfrm>
          <a:prstGeom prst="rect">
            <a:avLst/>
          </a:prstGeom>
        </p:spPr>
      </p:pic>
      <p:sp>
        <p:nvSpPr>
          <p:cNvPr id="29" name="文本框 28">
            <a:extLst>
              <a:ext uri="{FF2B5EF4-FFF2-40B4-BE49-F238E27FC236}">
                <a16:creationId xmlns:a16="http://schemas.microsoft.com/office/drawing/2014/main" id="{E757A1CB-07BE-4132-AEBA-D67B0818ABE5}"/>
              </a:ext>
            </a:extLst>
          </p:cNvPr>
          <p:cNvSpPr txBox="1"/>
          <p:nvPr/>
        </p:nvSpPr>
        <p:spPr>
          <a:xfrm>
            <a:off x="7758172" y="1106138"/>
            <a:ext cx="6096000" cy="461665"/>
          </a:xfrm>
          <a:prstGeom prst="rect">
            <a:avLst/>
          </a:prstGeom>
          <a:noFill/>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交通场景轨迹预测问题难点：</a:t>
            </a:r>
            <a:endParaRPr lang="en-US" altLang="zh-CN" sz="2400" b="1" dirty="0">
              <a:solidFill>
                <a:schemeClr val="tx2">
                  <a:lumMod val="75000"/>
                </a:schemeClr>
              </a:solidFill>
              <a:latin typeface="+mn-ea"/>
              <a:sym typeface="+mn-ea"/>
            </a:endParaRPr>
          </a:p>
        </p:txBody>
      </p:sp>
      <p:sp>
        <p:nvSpPr>
          <p:cNvPr id="30" name="矩形 29">
            <a:extLst>
              <a:ext uri="{FF2B5EF4-FFF2-40B4-BE49-F238E27FC236}">
                <a16:creationId xmlns:a16="http://schemas.microsoft.com/office/drawing/2014/main" id="{21C12900-688E-42B9-8A23-BEC14F4289C7}"/>
              </a:ext>
            </a:extLst>
          </p:cNvPr>
          <p:cNvSpPr/>
          <p:nvPr/>
        </p:nvSpPr>
        <p:spPr>
          <a:xfrm>
            <a:off x="4474053" y="3636513"/>
            <a:ext cx="4386226" cy="2588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226606AA-45FB-4925-A088-A22EA921CCB6}"/>
              </a:ext>
            </a:extLst>
          </p:cNvPr>
          <p:cNvSpPr txBox="1"/>
          <p:nvPr/>
        </p:nvSpPr>
        <p:spPr>
          <a:xfrm>
            <a:off x="5315694" y="6397695"/>
            <a:ext cx="4386225" cy="369332"/>
          </a:xfrm>
          <a:prstGeom prst="rect">
            <a:avLst/>
          </a:prstGeom>
          <a:noFill/>
        </p:spPr>
        <p:txBody>
          <a:bodyPr wrap="square" rtlCol="0">
            <a:spAutoFit/>
          </a:bodyPr>
          <a:lstStyle/>
          <a:p>
            <a:r>
              <a:rPr lang="zh-CN" altLang="en-US" dirty="0"/>
              <a:t>我们的模型：</a:t>
            </a:r>
            <a:r>
              <a:rPr lang="zh-CN" altLang="en-US" b="1" dirty="0">
                <a:solidFill>
                  <a:srgbClr val="FF0000"/>
                </a:solidFill>
              </a:rPr>
              <a:t>考虑交互</a:t>
            </a:r>
            <a:r>
              <a:rPr lang="zh-CN" altLang="en-US" dirty="0"/>
              <a:t>、</a:t>
            </a:r>
            <a:r>
              <a:rPr lang="zh-CN" altLang="en-US" b="1" dirty="0">
                <a:solidFill>
                  <a:srgbClr val="FF0000"/>
                </a:solidFill>
              </a:rPr>
              <a:t>生成多模轨迹</a:t>
            </a:r>
          </a:p>
        </p:txBody>
      </p:sp>
    </p:spTree>
    <p:extLst>
      <p:ext uri="{BB962C8B-B14F-4D97-AF65-F5344CB8AC3E}">
        <p14:creationId xmlns:p14="http://schemas.microsoft.com/office/powerpoint/2010/main" val="2821307022"/>
      </p:ext>
    </p:extLst>
  </p:cSld>
  <p:clrMapOvr>
    <a:masterClrMapping/>
  </p:clrMapOvr>
  <mc:AlternateContent xmlns:mc="http://schemas.openxmlformats.org/markup-compatibility/2006">
    <mc:Choice xmlns:p14="http://schemas.microsoft.com/office/powerpoint/2010/main" Requires="p14">
      <p:transition p14:dur="10" advTm="44082"/>
    </mc:Choice>
    <mc:Fallback>
      <p:transition advTm="440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024939"/>
                <a:ext cx="5318160" cy="1868460"/>
              </a:xfrm>
              <a:prstGeom prst="rect">
                <a:avLst/>
              </a:prstGeom>
              <a:noFill/>
            </p:spPr>
            <p:txBody>
              <a:bodyPr wrap="square" rtlCol="0">
                <a:spAutoFit/>
              </a:bodyPr>
              <a:lstStyle/>
              <a:p>
                <a:r>
                  <a:rPr lang="zh-CN" altLang="en-US" b="1" dirty="0"/>
                  <a:t>意图不确定性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b="1" dirty="0">
                    <a:solidFill>
                      <a:srgbClr val="FF0000"/>
                    </a:solidFill>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意图不确定性</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dirty="0"/>
                  <a:t>使用</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聚类得到，模型使用</a:t>
                </a:r>
                <a:r>
                  <a:rPr lang="en-US" altLang="zh-CN" dirty="0" err="1">
                    <a:solidFill>
                      <a:srgbClr val="FF0000"/>
                    </a:solidFill>
                    <a:latin typeface="Times New Roman" panose="02020603050405020304" pitchFamily="18" charset="0"/>
                    <a:cs typeface="Times New Roman" panose="02020603050405020304" pitchFamily="18" charset="0"/>
                  </a:rPr>
                  <a:t>Softmax</a:t>
                </a:r>
                <a:r>
                  <a:rPr lang="zh-CN" altLang="en-US" dirty="0"/>
                  <a:t>分布对智能体的意图不确定性建模。</a:t>
                </a:r>
                <a:endParaRPr lang="en-US" altLang="zh-CN" dirty="0"/>
              </a:p>
            </p:txBody>
          </p:sp>
        </mc:Choice>
        <mc:Fallback xmlns="">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024939"/>
                <a:ext cx="5318160" cy="1868460"/>
              </a:xfrm>
              <a:prstGeom prst="rect">
                <a:avLst/>
              </a:prstGeom>
              <a:blipFill>
                <a:blip r:embed="rId5"/>
                <a:stretch>
                  <a:fillRect l="-1032" t="-2606" r="-688" b="-2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783105" y="3558705"/>
                <a:ext cx="5422900" cy="1631216"/>
              </a:xfrm>
              <a:prstGeom prst="rect">
                <a:avLst/>
              </a:prstGeom>
              <a:noFill/>
            </p:spPr>
            <p:txBody>
              <a:bodyPr wrap="square" rtlCol="0">
                <a:spAutoFit/>
              </a:bodyPr>
              <a:lstStyle/>
              <a:p>
                <a:pPr>
                  <a:lnSpc>
                    <a:spcPts val="3000"/>
                  </a:lnSpc>
                </a:pPr>
                <a:r>
                  <a:rPr lang="zh-CN" altLang="en-US" b="1" dirty="0"/>
                  <a:t>控制不确定性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上轨迹点的偏差，偏差服从</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783105" y="3558705"/>
                <a:ext cx="5422900" cy="1631216"/>
              </a:xfrm>
              <a:prstGeom prst="rect">
                <a:avLst/>
              </a:prstGeom>
              <a:blipFill>
                <a:blip r:embed="rId6"/>
                <a:stretch>
                  <a:fillRect l="-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783105" y="5326570"/>
                <a:ext cx="5422900"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783105" y="5326570"/>
                <a:ext cx="5422900" cy="1148199"/>
              </a:xfrm>
              <a:prstGeom prst="rect">
                <a:avLst/>
              </a:prstGeom>
              <a:blipFill>
                <a:blip r:embed="rId8"/>
                <a:stretch>
                  <a:fillRect l="-101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40974"/>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678680"/>
                <a:ext cx="4731726" cy="2805961"/>
              </a:xfrm>
              <a:prstGeom prst="rect">
                <a:avLst/>
              </a:prstGeom>
              <a:noFill/>
            </p:spPr>
            <p:txBody>
              <a:bodyPr wrap="square" rtlCol="0">
                <a:spAutoFit/>
              </a:bodyPr>
              <a:lstStyle/>
              <a:p>
                <a:pPr>
                  <a:lnSpc>
                    <a:spcPts val="3000"/>
                  </a:lnSpc>
                </a:pPr>
                <a:r>
                  <a:rPr lang="zh-CN" altLang="en-US" sz="2000" b="1" dirty="0"/>
                  <a:t>意图不确定性</a:t>
                </a:r>
                <a:endParaRPr lang="en-US" altLang="zh-CN" sz="2000" b="1" dirty="0"/>
              </a:p>
              <a:p>
                <a:pPr>
                  <a:lnSpc>
                    <a:spcPts val="3000"/>
                  </a:lnSpc>
                </a:pPr>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b="1" dirty="0">
                    <a:solidFill>
                      <a:srgbClr val="FF0000"/>
                    </a:solidFill>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a:t>
                </a:r>
                <a:r>
                  <a:rPr lang="zh-CN" altLang="zh-CN" dirty="0">
                    <a:solidFill>
                      <a:srgbClr val="FF0000"/>
                    </a:solidFill>
                  </a:rPr>
                  <a:t>意图不确定</a:t>
                </a:r>
                <a:r>
                  <a:rPr lang="zh-CN" altLang="en-US" dirty="0">
                    <a:solidFill>
                      <a:srgbClr val="FF0000"/>
                    </a:solidFill>
                  </a:rPr>
                  <a:t>性</a:t>
                </a:r>
                <a:r>
                  <a:rPr lang="zh-CN" altLang="en-US" dirty="0"/>
                  <a:t>，</a:t>
                </a:r>
                <a:r>
                  <a:rPr lang="zh-CN" altLang="zh-CN" dirty="0"/>
                  <a:t>使用</a:t>
                </a:r>
                <a14:m>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𝑶</m:t>
                        </m:r>
                      </m:e>
                      <m:sub>
                        <m:r>
                          <a:rPr lang="en-US" altLang="zh-CN" b="1" i="1">
                            <a:solidFill>
                              <a:srgbClr val="FF0000"/>
                            </a:solidFill>
                            <a:latin typeface="Cambria Math" panose="02040503050406030204" pitchFamily="18" charset="0"/>
                          </a:rPr>
                          <m:t>𝒎</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𝒄𝒍𝒔</m:t>
                        </m:r>
                      </m:sub>
                    </m:sSub>
                  </m:oMath>
                </a14:m>
                <a:r>
                  <a:rPr lang="zh-CN" altLang="zh-CN" dirty="0"/>
                  <a:t>表示轨迹状态序列</a:t>
                </a:r>
                <a:r>
                  <a:rPr lang="zh-CN" altLang="en-US" dirty="0"/>
                  <a:t>。</a:t>
                </a:r>
                <a:endParaRPr lang="en-US" altLang="zh-CN" dirty="0"/>
              </a:p>
              <a:p>
                <a:pPr>
                  <a:lnSpc>
                    <a:spcPts val="3000"/>
                  </a:lnSpc>
                </a:pPr>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678680"/>
                <a:ext cx="4731726" cy="2805961"/>
              </a:xfrm>
              <a:prstGeom prst="rect">
                <a:avLst/>
              </a:prstGeom>
              <a:blipFill>
                <a:blip r:embed="rId5"/>
                <a:stretch>
                  <a:fillRect l="-1418" t="-217" b="-16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5" y="3354517"/>
                <a:ext cx="4642515" cy="1614609"/>
              </a:xfrm>
              <a:prstGeom prst="rect">
                <a:avLst/>
              </a:prstGeom>
              <a:noFill/>
            </p:spPr>
            <p:txBody>
              <a:bodyPr wrap="square">
                <a:spAutoFit/>
              </a:bodyPr>
              <a:lstStyle/>
              <a:p>
                <a:pPr algn="just">
                  <a:lnSpc>
                    <a:spcPts val="3000"/>
                  </a:lnSpc>
                </a:pPr>
                <a:r>
                  <a:rPr lang="zh-CN" altLang="en-US" sz="2000" b="1" dirty="0"/>
                  <a:t>控制不确定性</a:t>
                </a:r>
                <a:endParaRPr lang="en-US" altLang="zh-CN" sz="2000" dirty="0">
                  <a:effectLst/>
                  <a:latin typeface="Times New Roman" panose="02020603050405020304" pitchFamily="18" charset="0"/>
                  <a:ea typeface="宋体" panose="02010600030101010101" pitchFamily="2" charset="-122"/>
                </a:endParaRPr>
              </a:p>
              <a:p>
                <a:pPr indent="266700" algn="just">
                  <a:lnSpc>
                    <a:spcPts val="3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a:t>
                </a:r>
                <a:r>
                  <a:rPr lang="zh-CN" altLang="zh-CN" sz="1800" b="1" dirty="0">
                    <a:solidFill>
                      <a:srgbClr val="FF0000"/>
                    </a:solidFill>
                    <a:effectLst/>
                    <a:latin typeface="Times New Roman" panose="02020603050405020304" pitchFamily="18" charset="0"/>
                    <a:ea typeface="宋体" panose="02010600030101010101" pitchFamily="2" charset="-122"/>
                  </a:rPr>
                  <a:t>双变量高斯分布</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pPr algn="ctr">
                  <a:lnSpc>
                    <a:spcPts val="3000"/>
                  </a:lnSpc>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5" y="3354517"/>
                <a:ext cx="4642515" cy="1614609"/>
              </a:xfrm>
              <a:prstGeom prst="rect">
                <a:avLst/>
              </a:prstGeom>
              <a:blipFill>
                <a:blip r:embed="rId6"/>
                <a:stretch>
                  <a:fillRect l="-1445" t="-377" r="-1183" b="-1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8870</TotalTime>
  <Words>4771</Words>
  <Application>Microsoft Office PowerPoint</Application>
  <PresentationFormat>宽屏</PresentationFormat>
  <Paragraphs>727</Paragraphs>
  <Slides>32</Slides>
  <Notes>32</Notes>
  <HiddenSlides>0</HiddenSlides>
  <MMClips>4</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5" baseType="lpstr">
      <vt:lpstr>方正兰亭中黑_GBK</vt:lpstr>
      <vt:lpstr>宋体</vt:lpstr>
      <vt:lpstr>微软雅黑</vt:lpstr>
      <vt:lpstr>Arial</vt:lpstr>
      <vt:lpstr>Calibri</vt:lpstr>
      <vt:lpstr>Calibri Light</vt:lpstr>
      <vt:lpstr>Cambria</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429</cp:revision>
  <dcterms:created xsi:type="dcterms:W3CDTF">2018-11-15T04:34:00Z</dcterms:created>
  <dcterms:modified xsi:type="dcterms:W3CDTF">2021-06-14T13:07:14Z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